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314" r:id="rId2"/>
    <p:sldId id="257" r:id="rId3"/>
    <p:sldId id="341" r:id="rId4"/>
    <p:sldId id="339" r:id="rId5"/>
    <p:sldId id="280" r:id="rId6"/>
    <p:sldId id="260" r:id="rId7"/>
    <p:sldId id="266" r:id="rId8"/>
    <p:sldId id="274" r:id="rId9"/>
    <p:sldId id="335" r:id="rId10"/>
    <p:sldId id="313" r:id="rId11"/>
    <p:sldId id="322" r:id="rId12"/>
    <p:sldId id="347" r:id="rId13"/>
    <p:sldId id="348" r:id="rId14"/>
    <p:sldId id="349" r:id="rId15"/>
    <p:sldId id="350" r:id="rId16"/>
    <p:sldId id="357" r:id="rId17"/>
    <p:sldId id="354" r:id="rId18"/>
    <p:sldId id="351" r:id="rId19"/>
    <p:sldId id="352" r:id="rId20"/>
    <p:sldId id="276" r:id="rId21"/>
    <p:sldId id="353" r:id="rId22"/>
    <p:sldId id="355" r:id="rId23"/>
    <p:sldId id="356" r:id="rId24"/>
    <p:sldId id="321" r:id="rId25"/>
    <p:sldId id="323" r:id="rId26"/>
    <p:sldId id="317" r:id="rId27"/>
    <p:sldId id="275" r:id="rId28"/>
    <p:sldId id="329" r:id="rId29"/>
    <p:sldId id="344" r:id="rId30"/>
    <p:sldId id="346" r:id="rId31"/>
  </p:sldIdLst>
  <p:sldSz cx="9144000" cy="6858000" type="screen4x3"/>
  <p:notesSz cx="9926638" cy="6797675"/>
  <p:custDataLst>
    <p:tags r:id="rId34"/>
  </p:custData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/>
        <a:cs typeface="Geneva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/>
        <a:cs typeface="Geneva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/>
        <a:cs typeface="Geneva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/>
        <a:cs typeface="Geneva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Geneva"/>
        <a:cs typeface="Geneva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/>
        <a:cs typeface="Geneva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/>
        <a:cs typeface="Geneva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/>
        <a:cs typeface="Geneva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Geneva"/>
        <a:cs typeface="Genev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2268"/>
    <a:srgbClr val="000000"/>
    <a:srgbClr val="ECEC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9" autoAdjust="0"/>
    <p:restoredTop sz="48461" autoAdjust="0"/>
  </p:normalViewPr>
  <p:slideViewPr>
    <p:cSldViewPr snapToObjects="1">
      <p:cViewPr varScale="1">
        <p:scale>
          <a:sx n="32" d="100"/>
          <a:sy n="32" d="100"/>
        </p:scale>
        <p:origin x="2412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5" d="100"/>
          <a:sy n="85" d="100"/>
        </p:scale>
        <p:origin x="-3150" y="-90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/>
            </a:lvl1pPr>
          </a:lstStyle>
          <a:p>
            <a:endParaRPr lang="en-US" altLang="de-DE"/>
          </a:p>
        </p:txBody>
      </p:sp>
      <p:sp>
        <p:nvSpPr>
          <p:cNvPr id="9219" name="Datumsplatzhalter 2"/>
          <p:cNvSpPr>
            <a:spLocks noGrp="1"/>
          </p:cNvSpPr>
          <p:nvPr>
            <p:ph type="dt" sz="quarter" idx="1"/>
          </p:nvPr>
        </p:nvSpPr>
        <p:spPr bwMode="auto">
          <a:xfrm>
            <a:off x="5621696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/>
            </a:lvl1pPr>
          </a:lstStyle>
          <a:p>
            <a:fld id="{63901BC9-FB3A-47CA-851F-1F9E418B31E1}" type="datetime1">
              <a:rPr lang="de-DE" altLang="de-DE"/>
              <a:pPr/>
              <a:t>12.04.2021</a:t>
            </a:fld>
            <a:endParaRPr lang="de-DE" altLang="de-DE"/>
          </a:p>
        </p:txBody>
      </p:sp>
      <p:sp>
        <p:nvSpPr>
          <p:cNvPr id="9220" name="Fußzeilenplatzhalter 3"/>
          <p:cNvSpPr>
            <a:spLocks noGrp="1"/>
          </p:cNvSpPr>
          <p:nvPr>
            <p:ph type="ftr" sz="quarter" idx="2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/>
            </a:lvl1pPr>
          </a:lstStyle>
          <a:p>
            <a:endParaRPr lang="en-US" altLang="de-DE"/>
          </a:p>
        </p:txBody>
      </p:sp>
      <p:sp>
        <p:nvSpPr>
          <p:cNvPr id="9221" name="Foliennummernplatzhalter 4"/>
          <p:cNvSpPr>
            <a:spLocks noGrp="1"/>
          </p:cNvSpPr>
          <p:nvPr>
            <p:ph type="sldNum" sz="quarter" idx="3"/>
          </p:nvPr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/>
            </a:lvl1pPr>
          </a:lstStyle>
          <a:p>
            <a:fld id="{BB574FF8-80D4-46AD-9702-E6F7BDD070E9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244072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/>
            </a:lvl1pPr>
          </a:lstStyle>
          <a:p>
            <a:endParaRPr lang="en-US" altLang="de-DE"/>
          </a:p>
        </p:txBody>
      </p:sp>
      <p:sp>
        <p:nvSpPr>
          <p:cNvPr id="1024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5621696" y="0"/>
            <a:ext cx="4302625" cy="34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/>
            </a:lvl1pPr>
          </a:lstStyle>
          <a:p>
            <a:fld id="{043DDA93-FA00-47A8-8E0D-B3E65AACCCEC}" type="datetime1">
              <a:rPr lang="de-DE" altLang="de-DE"/>
              <a:pPr/>
              <a:t>12.04.2021</a:t>
            </a:fld>
            <a:endParaRPr lang="de-DE" altLang="de-DE"/>
          </a:p>
        </p:txBody>
      </p:sp>
      <p:sp>
        <p:nvSpPr>
          <p:cNvPr id="3076" name="Folienbildplatzhalter 3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992201" y="3228705"/>
            <a:ext cx="7942238" cy="30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24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defTabSz="457200" eaLnBrk="1" hangingPunct="1">
              <a:defRPr sz="1200"/>
            </a:lvl1pPr>
          </a:lstStyle>
          <a:p>
            <a:endParaRPr lang="en-US" altLang="de-DE"/>
          </a:p>
        </p:txBody>
      </p:sp>
      <p:sp>
        <p:nvSpPr>
          <p:cNvPr id="1024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5621696" y="6456324"/>
            <a:ext cx="4302625" cy="34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defTabSz="457200" eaLnBrk="1" hangingPunct="1">
              <a:defRPr sz="1200"/>
            </a:lvl1pPr>
          </a:lstStyle>
          <a:p>
            <a:fld id="{062B606F-BB1B-4887-80C5-BA701433183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634410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Geneva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35566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10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57517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702835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9318736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363771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91536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15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330760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16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38652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17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0272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18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26620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19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46203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de-DE" i="1" dirty="0">
              <a:latin typeface="Arial" pitchFamily="34" charset="0"/>
              <a:ea typeface="Geneva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de-DE" i="1" dirty="0">
              <a:latin typeface="Arial" pitchFamily="34" charset="0"/>
              <a:ea typeface="Geneva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21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848550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22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19106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23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69442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30980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25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18128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26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453208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altLang="de-DE" dirty="0">
              <a:latin typeface="Arial" pitchFamily="34" charset="0"/>
              <a:ea typeface="Geneva"/>
            </a:endParaRPr>
          </a:p>
          <a:p>
            <a:endParaRPr lang="pl-PL" altLang="de-DE" dirty="0">
              <a:latin typeface="Arial" pitchFamily="34" charset="0"/>
              <a:ea typeface="Geneva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28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7114461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29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4630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913266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30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0893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i="1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87326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altLang="de-DE" baseline="0" dirty="0">
              <a:latin typeface="Arial" pitchFamily="34" charset="0"/>
              <a:ea typeface="Geneva"/>
            </a:endParaRPr>
          </a:p>
          <a:p>
            <a:endParaRPr lang="de-DE" altLang="de-DE" dirty="0">
              <a:latin typeface="Arial" pitchFamily="34" charset="0"/>
              <a:ea typeface="Geneva"/>
            </a:endParaRPr>
          </a:p>
          <a:p>
            <a:endParaRPr lang="de-DE" altLang="de-DE" baseline="0" dirty="0">
              <a:latin typeface="Arial" pitchFamily="34" charset="0"/>
              <a:ea typeface="Geneva"/>
            </a:endParaRPr>
          </a:p>
          <a:p>
            <a:endParaRPr lang="de-DE" altLang="de-DE" baseline="0" dirty="0">
              <a:latin typeface="Arial" pitchFamily="34" charset="0"/>
              <a:ea typeface="Geneva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altLang="de-DE" i="1" dirty="0">
              <a:latin typeface="Arial" pitchFamily="34" charset="0"/>
              <a:ea typeface="Geneva"/>
            </a:endParaRPr>
          </a:p>
        </p:txBody>
      </p:sp>
      <p:sp>
        <p:nvSpPr>
          <p:cNvPr id="15364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666F02-CE08-4555-B130-1499A6196D58}" type="slidenum">
              <a:rPr lang="de-DE" altLang="de-DE"/>
              <a:pPr/>
              <a:t>6</a:t>
            </a:fld>
            <a:endParaRPr lang="de-DE" alt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de-DE" i="1" dirty="0">
              <a:latin typeface="Arial" pitchFamily="34" charset="0"/>
              <a:ea typeface="Geneva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altLang="de-DE" i="1" dirty="0">
              <a:latin typeface="Arial" pitchFamily="34" charset="0"/>
              <a:ea typeface="Geneva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i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B606F-BB1B-4887-80C5-BA7014331830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29090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TitelE1_3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9144000" cy="535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4864100"/>
            <a:ext cx="8183563" cy="1997075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txBody>
          <a:bodyPr wrap="none" anchor="ctr"/>
          <a:lstStyle/>
          <a:p>
            <a:pPr algn="ctr" eaLnBrk="1" hangingPunct="1"/>
            <a:endParaRPr lang="en-US" altLang="de-DE"/>
          </a:p>
        </p:txBody>
      </p:sp>
      <p:sp>
        <p:nvSpPr>
          <p:cNvPr id="21507" name="Textplatzhalter 2"/>
          <p:cNvSpPr>
            <a:spLocks noGrp="1"/>
          </p:cNvSpPr>
          <p:nvPr>
            <p:ph type="subTitle" idx="1"/>
          </p:nvPr>
        </p:nvSpPr>
        <p:spPr>
          <a:xfrm>
            <a:off x="466725" y="2060575"/>
            <a:ext cx="7058025" cy="2160588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 wzorca podtytułu</a:t>
            </a:r>
            <a:endParaRPr lang="de-DE"/>
          </a:p>
        </p:txBody>
      </p:sp>
      <p:sp>
        <p:nvSpPr>
          <p:cNvPr id="21511" name="Titelplatzhalter 6"/>
          <p:cNvSpPr>
            <a:spLocks noGrp="1"/>
          </p:cNvSpPr>
          <p:nvPr>
            <p:ph type="ctrTitle"/>
          </p:nvPr>
        </p:nvSpPr>
        <p:spPr>
          <a:xfrm>
            <a:off x="466725" y="304800"/>
            <a:ext cx="7418388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Welcome Days Wintersemester 2017/18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1A15D8-16CF-40A0-A27C-418FB8607CB8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246813" y="304800"/>
            <a:ext cx="1925637" cy="593090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68313" y="304800"/>
            <a:ext cx="5626100" cy="5930900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Welcome Days Wintersemester 2017/18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628FEF-C923-45EF-B0C2-C41B424E4BD4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Welcome Days Wintersemester 2017/18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28734-A9A0-4D43-A13A-63EB48F17F5B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Welcome Days Wintersemester 2017/18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096CD-9CF1-496F-AF0A-A77743266476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37750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395788" y="1484313"/>
            <a:ext cx="3776662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Welcome Days Wintersemester 2017/18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2BE09F-9F3D-4052-A564-247E23B3139C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Welcome Days Wintersemester 2017/18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7EEC73-3477-49DC-ABEA-7891605D469E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Welcome Days Wintersemester 2017/18</a:t>
            </a:r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08D614-3C49-457B-9A01-68B3CB483364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Welcome Days Wintersemester 2017/18</a:t>
            </a: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CCC96-F712-4252-8824-58770CA2E8B0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de-DE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Welcome Days Wintersemester 2017/18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931DF8-F84D-4507-B675-CF4933BC699A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de-DE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de-DE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de-DE" alt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Welcome Days Wintersemester 2017/18</a:t>
            </a: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CBD75E-29B1-4FE9-B117-429087182056}" type="slidenum">
              <a:rPr lang="de-DE" altLang="de-DE"/>
              <a:pPr/>
              <a:t>‹Nr.›</a:t>
            </a:fld>
            <a:endParaRPr lang="de-DE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InhaltE1_30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164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17"/>
          <p:cNvSpPr>
            <a:spLocks noChangeArrowheads="1"/>
          </p:cNvSpPr>
          <p:nvPr/>
        </p:nvSpPr>
        <p:spPr bwMode="auto">
          <a:xfrm>
            <a:off x="0" y="6453188"/>
            <a:ext cx="8175625" cy="403225"/>
          </a:xfrm>
          <a:prstGeom prst="rect">
            <a:avLst/>
          </a:prstGeom>
          <a:solidFill>
            <a:srgbClr val="ECECED"/>
          </a:solidFill>
          <a:ln>
            <a:noFill/>
          </a:ln>
        </p:spPr>
        <p:txBody>
          <a:bodyPr wrap="none" anchor="ctr"/>
          <a:lstStyle/>
          <a:p>
            <a:pPr eaLnBrk="1" hangingPunct="1"/>
            <a:endParaRPr lang="en-US" altLang="de-DE"/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68313" y="1484313"/>
            <a:ext cx="7704137" cy="475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</a:t>
            </a:r>
          </a:p>
          <a:p>
            <a:pPr lvl="2"/>
            <a:r>
              <a:rPr lang="de-DE" altLang="de-DE"/>
              <a:t> 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20488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468313" y="6551613"/>
            <a:ext cx="790575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898989"/>
                </a:solidFill>
              </a:defRPr>
            </a:lvl1pPr>
          </a:lstStyle>
          <a:p>
            <a:endParaRPr lang="de-DE" altLang="de-DE"/>
          </a:p>
        </p:txBody>
      </p:sp>
      <p:sp>
        <p:nvSpPr>
          <p:cNvPr id="20489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1403350" y="6551613"/>
            <a:ext cx="597693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800">
                <a:solidFill>
                  <a:srgbClr val="898989"/>
                </a:solidFill>
                <a:latin typeface="Arial" charset="0"/>
                <a:ea typeface="Geneva" charset="-128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Welcome Days Wintersemester 2017/18</a:t>
            </a:r>
          </a:p>
        </p:txBody>
      </p:sp>
      <p:sp>
        <p:nvSpPr>
          <p:cNvPr id="20490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7524750" y="6551613"/>
            <a:ext cx="42068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E4AA254A-2D1D-470D-BF7A-E971FBFB1EFF}" type="slidenum">
              <a:rPr lang="de-DE" altLang="de-DE"/>
              <a:pPr/>
              <a:t>‹Nr.›</a:t>
            </a:fld>
            <a:endParaRPr lang="de-DE" altLang="de-DE"/>
          </a:p>
        </p:txBody>
      </p:sp>
      <p:sp>
        <p:nvSpPr>
          <p:cNvPr id="1032" name="Titelplatzhalter 6"/>
          <p:cNvSpPr>
            <a:spLocks noGrp="1"/>
          </p:cNvSpPr>
          <p:nvPr>
            <p:ph type="title"/>
          </p:nvPr>
        </p:nvSpPr>
        <p:spPr bwMode="auto">
          <a:xfrm>
            <a:off x="468313" y="304800"/>
            <a:ext cx="70564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-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-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g-freiburg.de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uni-freiburg.de/university/topics-in-focus/corona/" TargetMode="External"/><Relationship Id="rId7" Type="http://schemas.openxmlformats.org/officeDocument/2006/relationships/hyperlink" Target="http://www.psychologytoday.com/us/blog/about-thinking/201907/how-keep-fake-news-out-your-head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andbookgermany.de/en.html" TargetMode="External"/><Relationship Id="rId5" Type="http://schemas.openxmlformats.org/officeDocument/2006/relationships/hyperlink" Target="https://www.integrationsbeauftragte.de/ib-de/staatsministerin/corona" TargetMode="External"/><Relationship Id="rId4" Type="http://schemas.openxmlformats.org/officeDocument/2006/relationships/hyperlink" Target="https://uni-freiburg.de/university/topics-in-focus/corona/studies-and-teaching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refugeeswelcomemap.de/infoportal/deutsch-lernen/angebote-im-internet/" TargetMode="External"/><Relationship Id="rId3" Type="http://schemas.openxmlformats.org/officeDocument/2006/relationships/hyperlink" Target="https://ilias.uni-freiburg.de/goto.php?target=crs_1546286" TargetMode="External"/><Relationship Id="rId7" Type="http://schemas.openxmlformats.org/officeDocument/2006/relationships/hyperlink" Target="https://ilias.uni-freiburg.de/goto.php?target=crs_1765129&amp;client_id=unifreibur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osmic.uni-freiburg.de/goto.php?target=cat_69&amp;lang=en" TargetMode="External"/><Relationship Id="rId5" Type="http://schemas.openxmlformats.org/officeDocument/2006/relationships/hyperlink" Target="https://www.zfs.uni-freiburg.de/de/service-learning/service-learning" TargetMode="External"/><Relationship Id="rId4" Type="http://schemas.openxmlformats.org/officeDocument/2006/relationships/hyperlink" Target="https://www.ub.uni-freiburg.de/en/research/digital-library/additional-resources-corona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rnations.org/freiburg-expat" TargetMode="External"/><Relationship Id="rId3" Type="http://schemas.openxmlformats.org/officeDocument/2006/relationships/hyperlink" Target="https://www.facebook.com/internationalclub.freiburg" TargetMode="External"/><Relationship Id="rId7" Type="http://schemas.openxmlformats.org/officeDocument/2006/relationships/hyperlink" Target="https://www.uwcrobertboschcollege.de/en/get-involved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ochschulgruppen-freiburg.me/" TargetMode="External"/><Relationship Id="rId5" Type="http://schemas.openxmlformats.org/officeDocument/2006/relationships/hyperlink" Target="https://freiburg.esn-germany.de/about-us" TargetMode="External"/><Relationship Id="rId4" Type="http://schemas.openxmlformats.org/officeDocument/2006/relationships/hyperlink" Target="https://www.swfr.de/en/international/the-international-club/" TargetMode="External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fr.de/en/international/the-international-club/buddy/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entoring.uni-freiburg.de/intercultural" TargetMode="External"/><Relationship Id="rId5" Type="http://schemas.openxmlformats.org/officeDocument/2006/relationships/hyperlink" Target="https://www.tandem.net/partner/language-exchange-freiburg" TargetMode="External"/><Relationship Id="rId4" Type="http://schemas.openxmlformats.org/officeDocument/2006/relationships/hyperlink" Target="https://www.sli.uni-freiburg.de/selflearning/tandem/tandemfront?set_language=e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fr.de/en/social-services/international-students/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eiburg.de/pb/1534704.html" TargetMode="External"/><Relationship Id="rId5" Type="http://schemas.openxmlformats.org/officeDocument/2006/relationships/hyperlink" Target="https://www.coursera.org/learn/the-science-of-well-being" TargetMode="External"/><Relationship Id="rId4" Type="http://schemas.openxmlformats.org/officeDocument/2006/relationships/hyperlink" Target="https://www.boep.or.at/download/5e7b4e123c15c8575f000011/20200325_COVID-19_Infosheet_English.pdf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chschulsport.uni-freiburg.de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hyperlink" Target="http://www.freiburg.de/Freiburger_Sportvereine.pdf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elefonseelsorge-freiburg.de/cms/" TargetMode="External"/><Relationship Id="rId3" Type="http://schemas.openxmlformats.org/officeDocument/2006/relationships/hyperlink" Target="https://www.swfr.de/en/social-services/psychological-counselling/" TargetMode="External"/><Relationship Id="rId7" Type="http://schemas.openxmlformats.org/officeDocument/2006/relationships/hyperlink" Target="https://www.uniklinik-freiburg.de/psych/verhaltensempfehlungen-corona-krise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fl-fr.de/html/content/welcome879.html" TargetMode="External"/><Relationship Id="rId5" Type="http://schemas.openxmlformats.org/officeDocument/2006/relationships/hyperlink" Target="https://ifightdepression.com/en/" TargetMode="External"/><Relationship Id="rId4" Type="http://schemas.openxmlformats.org/officeDocument/2006/relationships/hyperlink" Target="https://www.b2-freiburg.de/" TargetMode="External"/><Relationship Id="rId9" Type="http://schemas.openxmlformats.org/officeDocument/2006/relationships/hyperlink" Target="https://www.beratungsstelle-freiburg.de/html/startseite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wfr.de/en/money/corona-emergency-aid/" TargetMode="External"/><Relationship Id="rId7" Type="http://schemas.openxmlformats.org/officeDocument/2006/relationships/hyperlink" Target="http://www.pr.uni-freiburg.de/pm-en/press-releases-2020/launch-of-the-201cstudiennothilfe201d-student-emergency-fund?set_language=en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ternationale-studierende.de/en/home/" TargetMode="External"/><Relationship Id="rId5" Type="http://schemas.openxmlformats.org/officeDocument/2006/relationships/hyperlink" Target="https://www.swfr.de/en/money/studijob/job-placement-service/" TargetMode="External"/><Relationship Id="rId4" Type="http://schemas.openxmlformats.org/officeDocument/2006/relationships/hyperlink" Target="http://www.studium.uni-freiburg.de/de/beratung/terminvereinbarung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ursera.org/learn/europe" TargetMode="External"/><Relationship Id="rId3" Type="http://schemas.openxmlformats.org/officeDocument/2006/relationships/hyperlink" Target="https://www.studium.uni-freiburg.de/en/counseling/career/jobteaser?set_language=en" TargetMode="External"/><Relationship Id="rId7" Type="http://schemas.openxmlformats.org/officeDocument/2006/relationships/hyperlink" Target="https://www.edx.org/course/attending-a-networking-even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dx.org/course/unlocking-your-employability" TargetMode="External"/><Relationship Id="rId5" Type="http://schemas.openxmlformats.org/officeDocument/2006/relationships/hyperlink" Target="https://www.frs.uni-freiburg.de/en/iga-en?set_language=en" TargetMode="External"/><Relationship Id="rId4" Type="http://schemas.openxmlformats.org/officeDocument/2006/relationships/hyperlink" Target="https://www.make-it-in-germany.com/en/jobs/applying-for-a-job/application/" TargetMode="External"/><Relationship Id="rId9" Type="http://schemas.openxmlformats.org/officeDocument/2006/relationships/hyperlink" Target="https://www.edx.org/course/launching-new-ventur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globalincoming@io.uni-freiburg.de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s://www.swfr.de/en/social-services/insurance/our-insurances-and-insurance-concept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zst.d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ndfunkbeitrag.de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tura.uni-freiburg.de/service/verleih" TargetMode="External"/><Relationship Id="rId13" Type="http://schemas.openxmlformats.org/officeDocument/2006/relationships/image" Target="../media/image28.png"/><Relationship Id="rId3" Type="http://schemas.openxmlformats.org/officeDocument/2006/relationships/hyperlink" Target="http://www.zypresse.com/" TargetMode="External"/><Relationship Id="rId7" Type="http://schemas.openxmlformats.org/officeDocument/2006/relationships/hyperlink" Target="https://swapfiets.de/" TargetMode="External"/><Relationship Id="rId12" Type="http://schemas.openxmlformats.org/officeDocument/2006/relationships/hyperlink" Target="http://www.db.de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relo-freiburg.de/de" TargetMode="External"/><Relationship Id="rId11" Type="http://schemas.openxmlformats.org/officeDocument/2006/relationships/hyperlink" Target="http://www.blablacar.de/" TargetMode="External"/><Relationship Id="rId5" Type="http://schemas.openxmlformats.org/officeDocument/2006/relationships/hyperlink" Target="https://www.ebay-kleinanzeigen.de/" TargetMode="External"/><Relationship Id="rId10" Type="http://schemas.openxmlformats.org/officeDocument/2006/relationships/hyperlink" Target="http://www.flixbus.de/" TargetMode="External"/><Relationship Id="rId4" Type="http://schemas.openxmlformats.org/officeDocument/2006/relationships/hyperlink" Target="http://www.schnapp.de/" TargetMode="External"/><Relationship Id="rId9" Type="http://schemas.openxmlformats.org/officeDocument/2006/relationships/hyperlink" Target="https://de-de.facebook.com/fwstusie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iburg.de/pb/,Len/226394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mg.fudder.de/dokumente/studenten-fudder/2016_WiSe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file:///\\commons.wikimedia.org\wiki\File:UniFreiburg_jm33844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nternational@service.uni-freiburg.d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as.uni-freiburg.d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ulrich.eckelt@zv.uni-freiburg.d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hyperlink" Target="http://www.ub.uni-freiburg.de/" TargetMode="External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freiburg.de/pb/,Lde/266131.html" TargetMode="External"/><Relationship Id="rId5" Type="http://schemas.openxmlformats.org/officeDocument/2006/relationships/hyperlink" Target="https://www.rz.uni-freiburg.de/services/pc/pcpools?set_language=de" TargetMode="External"/><Relationship Id="rId4" Type="http://schemas.openxmlformats.org/officeDocument/2006/relationships/hyperlink" Target="https://www.ub.uni-freiburg.de/en/locations/campus-librarie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g-freiburg.de/tickets-tarife/fuer-studierende-in-freiburg/semesterticket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nhaltsplatzhalter 4" descr="Banner_ueber_uns.png"/>
          <p:cNvPicPr>
            <a:picLocks noGrp="1" noChangeAspect="1"/>
          </p:cNvPicPr>
          <p:nvPr>
            <p:ph idx="1"/>
          </p:nvPr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>
            <a:off x="0" y="1260475"/>
            <a:ext cx="8172450" cy="5526088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z="1600" dirty="0">
                <a:solidFill>
                  <a:schemeClr val="tx1"/>
                </a:solidFill>
                <a:latin typeface="+mj-lt"/>
              </a:rPr>
              <a:t>Welcome Day Sommersemester 2021</a:t>
            </a:r>
          </a:p>
        </p:txBody>
      </p:sp>
      <p:sp>
        <p:nvSpPr>
          <p:cNvPr id="5124" name="Rechteck 6"/>
          <p:cNvSpPr>
            <a:spLocks noChangeArrowheads="1"/>
          </p:cNvSpPr>
          <p:nvPr/>
        </p:nvSpPr>
        <p:spPr bwMode="auto">
          <a:xfrm>
            <a:off x="467544" y="1549656"/>
            <a:ext cx="7561262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de-DE" altLang="de-DE" sz="4000" b="1" dirty="0">
                <a:latin typeface="Times New Roman" pitchFamily="18" charset="0"/>
                <a:ea typeface="BatangChe" pitchFamily="49" charset="-127"/>
                <a:cs typeface="Aharoni" pitchFamily="2" charset="-79"/>
              </a:rPr>
              <a:t>Leben und Studieren in Freiburg: </a:t>
            </a:r>
            <a:br>
              <a:rPr lang="de-DE" altLang="de-DE" sz="4000" b="1" dirty="0">
                <a:latin typeface="Times New Roman" pitchFamily="18" charset="0"/>
                <a:ea typeface="BatangChe" pitchFamily="49" charset="-127"/>
                <a:cs typeface="Aharoni" pitchFamily="2" charset="-79"/>
              </a:rPr>
            </a:br>
            <a:r>
              <a:rPr lang="de-DE" altLang="de-DE" sz="3600" b="1" dirty="0">
                <a:latin typeface="Times New Roman" pitchFamily="18" charset="0"/>
                <a:ea typeface="BatangChe" pitchFamily="49" charset="-127"/>
                <a:cs typeface="Aharoni" pitchFamily="2" charset="-79"/>
              </a:rPr>
              <a:t>Tipps für internationale Studierende in ungewöhnlichen Zeiten</a:t>
            </a:r>
          </a:p>
          <a:p>
            <a:pPr algn="ctr" eaLnBrk="1" hangingPunct="1"/>
            <a:endParaRPr lang="de-DE" altLang="de-DE" sz="1600" b="1" i="1" dirty="0">
              <a:latin typeface="+mj-lt"/>
              <a:ea typeface="BatangChe" pitchFamily="49" charset="-127"/>
              <a:cs typeface="Aharoni" pitchFamily="2" charset="-79"/>
            </a:endParaRPr>
          </a:p>
          <a:p>
            <a:pPr algn="ctr" eaLnBrk="1" hangingPunct="1"/>
            <a:endParaRPr lang="de-DE" altLang="de-DE" sz="1600" b="1" i="1" dirty="0">
              <a:latin typeface="+mj-lt"/>
              <a:ea typeface="BatangChe" pitchFamily="49" charset="-127"/>
              <a:cs typeface="Aharoni" pitchFamily="2" charset="-79"/>
            </a:endParaRPr>
          </a:p>
          <a:p>
            <a:pPr algn="ctr" eaLnBrk="1" hangingPunct="1"/>
            <a:r>
              <a:rPr lang="en-US" sz="3200" b="1" i="1" dirty="0">
                <a:solidFill>
                  <a:srgbClr val="232333"/>
                </a:solidFill>
                <a:effectLst/>
                <a:latin typeface="+mj-lt"/>
              </a:rPr>
              <a:t>Living and studying in </a:t>
            </a:r>
            <a:r>
              <a:rPr lang="en-US" sz="3200" b="1" i="1" dirty="0">
                <a:solidFill>
                  <a:srgbClr val="232333"/>
                </a:solidFill>
                <a:latin typeface="+mj-lt"/>
              </a:rPr>
              <a:t>F</a:t>
            </a:r>
            <a:r>
              <a:rPr lang="en-US" sz="3200" b="1" i="1" dirty="0">
                <a:solidFill>
                  <a:srgbClr val="232333"/>
                </a:solidFill>
                <a:effectLst/>
                <a:latin typeface="+mj-lt"/>
              </a:rPr>
              <a:t>reiburg: </a:t>
            </a:r>
            <a:br>
              <a:rPr lang="en-US" sz="2800" b="1" i="1" dirty="0">
                <a:solidFill>
                  <a:srgbClr val="232333"/>
                </a:solidFill>
                <a:effectLst/>
                <a:latin typeface="+mj-lt"/>
              </a:rPr>
            </a:br>
            <a:r>
              <a:rPr lang="en-US" sz="2800" b="1" i="1" dirty="0">
                <a:solidFill>
                  <a:srgbClr val="232333"/>
                </a:solidFill>
                <a:effectLst/>
                <a:latin typeface="+mj-lt"/>
              </a:rPr>
              <a:t>Tips for International Students in Unusual Times</a:t>
            </a:r>
            <a:endParaRPr lang="de-DE" altLang="de-DE" sz="2800" b="1" i="1" dirty="0">
              <a:latin typeface="+mj-lt"/>
              <a:ea typeface="BatangChe" pitchFamily="49" charset="-127"/>
              <a:cs typeface="Aharoni" pitchFamily="2" charset="-79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267745" y="5390578"/>
            <a:ext cx="36718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de-DE" sz="1600" b="1" dirty="0">
                <a:solidFill>
                  <a:schemeClr val="accent6"/>
                </a:solidFill>
                <a:latin typeface="+mj-lt"/>
              </a:rPr>
              <a:t>Präsentiert von</a:t>
            </a:r>
          </a:p>
          <a:p>
            <a:pPr algn="ctr" eaLnBrk="1" hangingPunct="1">
              <a:defRPr/>
            </a:pPr>
            <a:r>
              <a:rPr lang="de-DE" sz="1600" dirty="0">
                <a:solidFill>
                  <a:schemeClr val="accent6"/>
                </a:solidFill>
                <a:latin typeface="+mj-lt"/>
              </a:rPr>
              <a:t>Lisa-Marie Moosmann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918242" y="115293"/>
            <a:ext cx="7056437" cy="720725"/>
          </a:xfrm>
        </p:spPr>
        <p:txBody>
          <a:bodyPr/>
          <a:lstStyle/>
          <a:p>
            <a:pPr algn="ctr"/>
            <a:r>
              <a:rPr lang="de-DE" altLang="de-DE" sz="3200" b="1" dirty="0"/>
              <a:t>Fahren mit dem Semesterticket</a:t>
            </a:r>
            <a:br>
              <a:rPr lang="de-DE" altLang="de-DE" sz="2800" b="1" dirty="0"/>
            </a:br>
            <a:r>
              <a:rPr lang="de-DE" altLang="de-DE" sz="2800" b="1" i="1" dirty="0"/>
              <a:t>Travel </a:t>
            </a:r>
            <a:r>
              <a:rPr lang="de-DE" altLang="de-DE" sz="2800" b="1" i="1" dirty="0" err="1"/>
              <a:t>with</a:t>
            </a:r>
            <a:r>
              <a:rPr lang="de-DE" altLang="de-DE" sz="2800" b="1" i="1" dirty="0"/>
              <a:t> Semesterticket</a:t>
            </a:r>
          </a:p>
        </p:txBody>
      </p:sp>
      <p:sp>
        <p:nvSpPr>
          <p:cNvPr id="26627" name="Inhaltsplatzhalter 2"/>
          <p:cNvSpPr>
            <a:spLocks noGrp="1"/>
          </p:cNvSpPr>
          <p:nvPr>
            <p:ph idx="1"/>
          </p:nvPr>
        </p:nvSpPr>
        <p:spPr>
          <a:xfrm>
            <a:off x="468313" y="1341438"/>
            <a:ext cx="7853363" cy="3335337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de-DE" altLang="de-DE" sz="1800" b="1" dirty="0">
                <a:solidFill>
                  <a:srgbClr val="00B050"/>
                </a:solidFill>
              </a:rPr>
              <a:t>       </a:t>
            </a:r>
            <a:r>
              <a:rPr lang="de-DE" altLang="de-DE" sz="2400" b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Ein ganzes Semester mobil für 94€</a:t>
            </a:r>
          </a:p>
          <a:p>
            <a:pPr algn="ctr">
              <a:buFont typeface="Wingdings" pitchFamily="2" charset="2"/>
              <a:buNone/>
            </a:pPr>
            <a:r>
              <a:rPr lang="de-DE" altLang="de-DE" sz="20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Public </a:t>
            </a:r>
            <a:r>
              <a:rPr lang="de-DE" altLang="de-DE" sz="20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transportation</a:t>
            </a:r>
            <a:r>
              <a:rPr lang="de-DE" altLang="de-DE" sz="20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</a:t>
            </a:r>
            <a:r>
              <a:rPr lang="de-DE" altLang="de-DE" sz="20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the</a:t>
            </a:r>
            <a:r>
              <a:rPr lang="de-DE" altLang="de-DE" sz="20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whole</a:t>
            </a:r>
            <a:r>
              <a:rPr lang="de-DE" altLang="de-DE" sz="20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semester</a:t>
            </a:r>
            <a:r>
              <a:rPr lang="de-DE" altLang="de-DE" sz="20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</a:t>
            </a:r>
            <a:r>
              <a:rPr lang="de-DE" altLang="de-DE" sz="20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only</a:t>
            </a:r>
            <a:r>
              <a:rPr lang="de-DE" altLang="de-DE" sz="20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94 €</a:t>
            </a:r>
          </a:p>
          <a:p>
            <a:pPr>
              <a:buFont typeface="Wingdings" pitchFamily="2" charset="2"/>
              <a:buNone/>
            </a:pPr>
            <a:endParaRPr lang="de-DE" altLang="de-DE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buFont typeface="Wingdings" pitchFamily="2" charset="2"/>
              <a:buNone/>
            </a:pP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Wintersemester: 1. Oktober bis 31. März</a:t>
            </a:r>
          </a:p>
          <a:p>
            <a:pPr lvl="1" algn="ctr">
              <a:buFont typeface="Wingdings" pitchFamily="2" charset="2"/>
              <a:buNone/>
            </a:pP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Winter Term: Oktober 1</a:t>
            </a:r>
            <a:r>
              <a:rPr lang="de-DE" altLang="de-DE" sz="2000" b="1" i="1" baseline="30000" dirty="0"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- March 31</a:t>
            </a:r>
            <a:r>
              <a:rPr lang="de-DE" altLang="de-DE" sz="2000" b="1" i="1" baseline="30000" dirty="0"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</a:p>
          <a:p>
            <a:pPr algn="ctr">
              <a:buFont typeface="Wingdings" pitchFamily="2" charset="2"/>
              <a:buNone/>
            </a:pP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Sommersemester: 1. April bis 30. September</a:t>
            </a:r>
          </a:p>
          <a:p>
            <a:pPr lvl="1" algn="ctr">
              <a:buFont typeface="Wingdings" pitchFamily="2" charset="2"/>
              <a:buNone/>
            </a:pP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Summer Term: April 1</a:t>
            </a:r>
            <a:r>
              <a:rPr lang="de-DE" altLang="de-DE" sz="2000" b="1" i="1" baseline="30000" dirty="0">
                <a:latin typeface="Calibri" pitchFamily="34" charset="0"/>
                <a:ea typeface="Calibri" pitchFamily="34" charset="0"/>
                <a:cs typeface="Calibri" pitchFamily="34" charset="0"/>
              </a:rPr>
              <a:t>st</a:t>
            </a: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- September 30</a:t>
            </a:r>
            <a:r>
              <a:rPr lang="de-DE" altLang="de-DE" sz="2000" b="1" i="1" baseline="30000" dirty="0">
                <a:latin typeface="Calibri" pitchFamily="34" charset="0"/>
                <a:ea typeface="Calibri" pitchFamily="34" charset="0"/>
                <a:cs typeface="Calibri" pitchFamily="34" charset="0"/>
              </a:rPr>
              <a:t>th</a:t>
            </a:r>
          </a:p>
          <a:p>
            <a:pPr algn="ctr">
              <a:buFont typeface="Wingdings" pitchFamily="2" charset="2"/>
              <a:buNone/>
            </a:pPr>
            <a:r>
              <a:rPr lang="de-DE" altLang="de-DE" sz="1600" b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www.vag-freiburg.de</a:t>
            </a:r>
            <a:endParaRPr lang="de-DE" altLang="de-DE" sz="1600" b="1" dirty="0">
              <a:solidFill>
                <a:srgbClr val="00B050"/>
              </a:solidFill>
              <a:latin typeface="Times New Roman" pitchFamily="18" charset="0"/>
            </a:endParaRPr>
          </a:p>
          <a:p>
            <a:pPr>
              <a:buFont typeface="Wingdings" pitchFamily="2" charset="2"/>
              <a:buNone/>
            </a:pPr>
            <a:endParaRPr lang="de-DE" altLang="de-DE" sz="1600" dirty="0">
              <a:latin typeface="Times New Roman" pitchFamily="18" charset="0"/>
            </a:endParaRPr>
          </a:p>
          <a:p>
            <a:endParaRPr lang="de-DE" altLang="de-DE" dirty="0"/>
          </a:p>
        </p:txBody>
      </p:sp>
      <p:pic>
        <p:nvPicPr>
          <p:cNvPr id="26628" name="Picture 7" descr="http://www.vag-freiburg.de/typo3temp/pics/f8c82c9fd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0755" y="4676775"/>
            <a:ext cx="26749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us 1"/>
          <p:cNvSpPr/>
          <p:nvPr/>
        </p:nvSpPr>
        <p:spPr>
          <a:xfrm>
            <a:off x="3851920" y="5006614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403350" y="6551613"/>
            <a:ext cx="5976938" cy="234950"/>
          </a:xfrm>
          <a:noFill/>
        </p:spPr>
        <p:txBody>
          <a:bodyPr/>
          <a:lstStyle/>
          <a:p>
            <a:r>
              <a:rPr lang="de-DE" alt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pic>
        <p:nvPicPr>
          <p:cNvPr id="10" name="Grafik 9"/>
          <p:cNvPicPr/>
          <p:nvPr/>
        </p:nvPicPr>
        <p:blipFill>
          <a:blip r:embed="rId5"/>
          <a:stretch>
            <a:fillRect/>
          </a:stretch>
        </p:blipFill>
        <p:spPr>
          <a:xfrm>
            <a:off x="755576" y="4622587"/>
            <a:ext cx="2814936" cy="16824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b="1" dirty="0" err="1"/>
              <a:t>SemesterTicket</a:t>
            </a:r>
            <a:r>
              <a:rPr lang="de-DE" altLang="de-DE" dirty="0"/>
              <a:t> </a:t>
            </a:r>
          </a:p>
        </p:txBody>
      </p:sp>
      <p:pic>
        <p:nvPicPr>
          <p:cNvPr id="2765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060575"/>
            <a:ext cx="6481762" cy="410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2" name="Rechteck 5"/>
          <p:cNvSpPr>
            <a:spLocks noChangeArrowheads="1"/>
          </p:cNvSpPr>
          <p:nvPr/>
        </p:nvSpPr>
        <p:spPr bwMode="auto">
          <a:xfrm>
            <a:off x="755650" y="1268413"/>
            <a:ext cx="6985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de-DE" altLang="de-DE" sz="2000" b="1" dirty="0"/>
              <a:t>Wie weit könnt Ihr fahren ? </a:t>
            </a:r>
          </a:p>
          <a:p>
            <a:pPr algn="ctr" eaLnBrk="1" hangingPunct="1"/>
            <a:r>
              <a:rPr lang="de-DE" altLang="de-DE" sz="2000" b="1" i="1" dirty="0" err="1"/>
              <a:t>How</a:t>
            </a:r>
            <a:r>
              <a:rPr lang="de-DE" altLang="de-DE" sz="2000" b="1" i="1" dirty="0"/>
              <a:t> </a:t>
            </a:r>
            <a:r>
              <a:rPr lang="de-DE" altLang="de-DE" sz="2000" b="1" i="1" dirty="0" err="1"/>
              <a:t>far</a:t>
            </a:r>
            <a:r>
              <a:rPr lang="de-DE" altLang="de-DE" sz="2000" b="1" i="1" dirty="0"/>
              <a:t> </a:t>
            </a:r>
            <a:r>
              <a:rPr lang="de-DE" altLang="de-DE" sz="2000" b="1" i="1" dirty="0" err="1"/>
              <a:t>can</a:t>
            </a:r>
            <a:r>
              <a:rPr lang="de-DE" altLang="de-DE" sz="2000" b="1" i="1" dirty="0"/>
              <a:t> </a:t>
            </a:r>
            <a:r>
              <a:rPr lang="de-DE" altLang="de-DE" sz="2000" b="1" i="1" dirty="0" err="1"/>
              <a:t>you</a:t>
            </a:r>
            <a:r>
              <a:rPr lang="de-DE" altLang="de-DE" sz="2000" b="1" i="1" dirty="0"/>
              <a:t> </a:t>
            </a:r>
            <a:r>
              <a:rPr lang="de-DE" altLang="de-DE" sz="2000" b="1" i="1" dirty="0" err="1"/>
              <a:t>travel</a:t>
            </a:r>
            <a:r>
              <a:rPr lang="de-DE" altLang="de-DE" sz="2000" b="1" i="1" dirty="0"/>
              <a:t>?</a:t>
            </a:r>
            <a:endParaRPr lang="de-DE" altLang="de-DE" sz="2000" i="1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01450" y="908720"/>
            <a:ext cx="8164837" cy="543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b="1" kern="0" dirty="0">
              <a:ea typeface="+mj-ea"/>
              <a:cs typeface="Arial" panose="020B0604020202020204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u="sng" kern="0" dirty="0" err="1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Kontake</a:t>
            </a:r>
            <a:r>
              <a:rPr lang="en-US" sz="2000" b="1" u="sng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 / </a:t>
            </a:r>
            <a:r>
              <a:rPr lang="en-US" sz="2000" b="1" i="1" u="sng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contacts</a:t>
            </a:r>
            <a:r>
              <a:rPr lang="en-US" sz="2000" b="1" u="sng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: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b="1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     &lt;35: 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max. 10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Personen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aus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nicht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mehr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als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3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Haushalten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/ </a:t>
            </a:r>
            <a:br>
              <a:rPr lang="en-US" sz="1600" kern="0" dirty="0">
                <a:ea typeface="+mj-ea"/>
                <a:cs typeface="Arial" panose="020B0604020202020204" pitchFamily="34" charset="0"/>
              </a:rPr>
            </a:br>
            <a:r>
              <a:rPr lang="en-US" sz="1600" kern="0" dirty="0">
                <a:ea typeface="+mj-ea"/>
                <a:cs typeface="Arial" panose="020B0604020202020204" pitchFamily="34" charset="0"/>
              </a:rPr>
              <a:t>      </a:t>
            </a:r>
            <a:r>
              <a:rPr lang="en-US" sz="1600" i="1" kern="0" dirty="0">
                <a:ea typeface="+mj-ea"/>
                <a:cs typeface="Arial" panose="020B0604020202020204" pitchFamily="34" charset="0"/>
              </a:rPr>
              <a:t>meetings with up to 10 people from no more than 3 households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b="1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     &gt;35</a:t>
            </a:r>
            <a:r>
              <a:rPr lang="en-US" sz="2000" b="1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: 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max. 5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Personen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aus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nicht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mehr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als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2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Haushalten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/ </a:t>
            </a:r>
            <a:br>
              <a:rPr lang="en-US" sz="1600" kern="0" dirty="0">
                <a:ea typeface="+mj-ea"/>
                <a:cs typeface="Arial" panose="020B0604020202020204" pitchFamily="34" charset="0"/>
              </a:rPr>
            </a:br>
            <a:r>
              <a:rPr lang="en-US" sz="1600" kern="0" dirty="0">
                <a:ea typeface="+mj-ea"/>
                <a:cs typeface="Arial" panose="020B0604020202020204" pitchFamily="34" charset="0"/>
              </a:rPr>
              <a:t>     </a:t>
            </a:r>
            <a:r>
              <a:rPr lang="en-US" sz="1600" i="1" kern="0" dirty="0">
                <a:ea typeface="+mj-ea"/>
                <a:cs typeface="Arial" panose="020B0604020202020204" pitchFamily="34" charset="0"/>
              </a:rPr>
              <a:t>meetings with up to 5 people from no more than 2 households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1600" i="1" kern="0" dirty="0">
              <a:ea typeface="+mj-ea"/>
              <a:cs typeface="Arial" panose="020B0604020202020204" pitchFamily="34" charset="0"/>
            </a:endParaRPr>
          </a:p>
          <a:p>
            <a:pPr marL="285750" marR="0" lvl="0" indent="-2857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u="sng" kern="0" dirty="0" err="1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Einzelhandel</a:t>
            </a:r>
            <a:r>
              <a:rPr lang="en-US" sz="2000" b="1" u="sng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 / stores: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b="1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    &lt;50</a:t>
            </a:r>
            <a:r>
              <a:rPr lang="en-US" sz="2000" b="1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: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darf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unter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Berücksichtigung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der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Hygieneauflagen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öffnen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/ </a:t>
            </a:r>
            <a:br>
              <a:rPr lang="en-US" sz="1600" kern="0" dirty="0">
                <a:ea typeface="+mj-ea"/>
                <a:cs typeface="Arial" panose="020B0604020202020204" pitchFamily="34" charset="0"/>
              </a:rPr>
            </a:br>
            <a:r>
              <a:rPr lang="en-US" sz="1600" kern="0" dirty="0">
                <a:ea typeface="+mj-ea"/>
                <a:cs typeface="Arial" panose="020B0604020202020204" pitchFamily="34" charset="0"/>
              </a:rPr>
              <a:t>     </a:t>
            </a:r>
            <a:r>
              <a:rPr lang="en-US" sz="1600" i="1" kern="0" dirty="0">
                <a:ea typeface="+mj-ea"/>
                <a:cs typeface="Arial" panose="020B0604020202020204" pitchFamily="34" charset="0"/>
              </a:rPr>
              <a:t>open under sanitary requirements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    &gt;50: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darf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nur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noch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Click&amp;Collect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 (KEIN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Click&amp;Meet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)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anbieten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/ </a:t>
            </a:r>
            <a:br>
              <a:rPr lang="en-US" sz="1600" kern="0" dirty="0">
                <a:ea typeface="+mj-ea"/>
                <a:cs typeface="Arial" panose="020B0604020202020204" pitchFamily="34" charset="0"/>
              </a:rPr>
            </a:br>
            <a:r>
              <a:rPr lang="en-US" sz="1600" kern="0" dirty="0">
                <a:ea typeface="+mj-ea"/>
                <a:cs typeface="Arial" panose="020B0604020202020204" pitchFamily="34" charset="0"/>
              </a:rPr>
              <a:t>     </a:t>
            </a:r>
            <a:r>
              <a:rPr lang="en-US" sz="1600" i="1" kern="0" dirty="0">
                <a:ea typeface="+mj-ea"/>
                <a:cs typeface="Arial" panose="020B0604020202020204" pitchFamily="34" charset="0"/>
              </a:rPr>
              <a:t>stores may only offer </a:t>
            </a:r>
            <a:r>
              <a:rPr lang="en-US" sz="1600" i="1" kern="0" dirty="0" err="1">
                <a:ea typeface="+mj-ea"/>
                <a:cs typeface="Arial" panose="020B0604020202020204" pitchFamily="34" charset="0"/>
              </a:rPr>
              <a:t>Click&amp;Collect</a:t>
            </a:r>
            <a:endParaRPr lang="en-US" sz="1600" i="1" kern="0" dirty="0">
              <a:ea typeface="+mj-ea"/>
              <a:cs typeface="Arial" panose="020B0604020202020204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000" b="1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Arial" panose="020B0604020202020204" pitchFamily="34" charset="0"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Sport / </a:t>
            </a:r>
            <a:r>
              <a:rPr kumimoji="0" lang="en-US" sz="2000" b="1" i="1" u="sng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sports</a:t>
            </a:r>
            <a:r>
              <a:rPr lang="en-US" sz="2000" b="1" u="sng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: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b="1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     &lt;50: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im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Freien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mit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max. 10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Personen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,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Innen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max. 5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Personen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aus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max. 2     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1600" kern="0" dirty="0">
                <a:ea typeface="+mj-ea"/>
                <a:cs typeface="Arial" panose="020B0604020202020204" pitchFamily="34" charset="0"/>
              </a:rPr>
              <a:t>      </a:t>
            </a:r>
            <a:r>
              <a:rPr lang="en-US" sz="1600" kern="0" dirty="0" err="1">
                <a:ea typeface="+mj-ea"/>
                <a:cs typeface="Arial" panose="020B0604020202020204" pitchFamily="34" charset="0"/>
              </a:rPr>
              <a:t>Haushalten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/ </a:t>
            </a:r>
            <a:r>
              <a:rPr lang="en-US" sz="1600" i="1" kern="0" dirty="0">
                <a:ea typeface="+mj-ea"/>
                <a:cs typeface="Arial" panose="020B0604020202020204" pitchFamily="34" charset="0"/>
              </a:rPr>
              <a:t>outdoors with 10 people, indoors with 5 people from 2 households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      &gt;50: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Innen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 und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Außen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 max 5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Personen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aus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nicht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mehr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als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 2 </a:t>
            </a:r>
            <a:r>
              <a:rPr kumimoji="0" lang="en-US" sz="16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  <a:t>Haushalten</a:t>
            </a:r>
            <a:r>
              <a:rPr lang="en-US" sz="1600" kern="0" dirty="0">
                <a:ea typeface="+mj-ea"/>
                <a:cs typeface="Arial" panose="020B0604020202020204" pitchFamily="34" charset="0"/>
              </a:rPr>
              <a:t> / </a:t>
            </a:r>
            <a:br>
              <a:rPr lang="en-US" sz="1600" kern="0" dirty="0">
                <a:ea typeface="+mj-ea"/>
                <a:cs typeface="Arial" panose="020B0604020202020204" pitchFamily="34" charset="0"/>
              </a:rPr>
            </a:br>
            <a:r>
              <a:rPr lang="en-US" sz="1600" kern="0" dirty="0">
                <a:ea typeface="+mj-ea"/>
                <a:cs typeface="Arial" panose="020B0604020202020204" pitchFamily="34" charset="0"/>
              </a:rPr>
              <a:t>       indoor and outdoor maximum 5 people from 2 households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j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b="1" kern="0" dirty="0" err="1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Mehr</a:t>
            </a:r>
            <a:r>
              <a:rPr lang="en-US" b="1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Informationen</a:t>
            </a:r>
            <a:r>
              <a:rPr lang="en-US" b="1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unter</a:t>
            </a:r>
            <a:r>
              <a:rPr lang="en-US" b="1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 / </a:t>
            </a:r>
            <a:r>
              <a:rPr lang="en-US" b="1" i="1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For more information</a:t>
            </a:r>
            <a:r>
              <a:rPr lang="en-US" b="1" kern="0" dirty="0">
                <a:solidFill>
                  <a:schemeClr val="accent6"/>
                </a:solidFill>
                <a:ea typeface="+mj-ea"/>
                <a:cs typeface="Arial" panose="020B0604020202020204" pitchFamily="34" charset="0"/>
              </a:rPr>
              <a:t>: </a:t>
            </a:r>
            <a:r>
              <a:rPr lang="en-US" sz="1600" b="1" kern="0" dirty="0">
                <a:solidFill>
                  <a:srgbClr val="5781BD"/>
                </a:solidFill>
                <a:ea typeface="+mj-ea"/>
                <a:cs typeface="Arial" panose="020B0604020202020204" pitchFamily="34" charset="0"/>
              </a:rPr>
              <a:t>https://www.freiburg.de/pb/1615769.html</a:t>
            </a:r>
            <a:r>
              <a:rPr lang="en-US" sz="1600" b="1" kern="0" dirty="0">
                <a:ea typeface="+mj-ea"/>
                <a:cs typeface="Arial" panose="020B0604020202020204" pitchFamily="34" charset="0"/>
              </a:rPr>
              <a:t>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b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</a:br>
            <a:endParaRPr kumimoji="0" lang="en-GB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857D3B4-4F9F-4CF2-95F7-25337AFE7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76" y="66276"/>
            <a:ext cx="7920111" cy="1159097"/>
          </a:xfrm>
        </p:spPr>
        <p:txBody>
          <a:bodyPr/>
          <a:lstStyle/>
          <a:p>
            <a:pPr algn="ctr"/>
            <a:r>
              <a:rPr lang="de-DE" sz="3200" b="1" dirty="0"/>
              <a:t>Fakten zur aktuellen Corona-Lage / </a:t>
            </a:r>
            <a:br>
              <a:rPr lang="de-DE" sz="3200" b="1" dirty="0"/>
            </a:br>
            <a:r>
              <a:rPr lang="de-DE" sz="3200" b="1" i="1" dirty="0" err="1"/>
              <a:t>facts</a:t>
            </a:r>
            <a:r>
              <a:rPr lang="de-DE" sz="3200" b="1" i="1" dirty="0"/>
              <a:t> </a:t>
            </a:r>
            <a:r>
              <a:rPr lang="de-DE" sz="3200" b="1" i="1" dirty="0" err="1"/>
              <a:t>about</a:t>
            </a:r>
            <a:r>
              <a:rPr lang="de-DE" sz="3200" b="1" i="1" dirty="0"/>
              <a:t> </a:t>
            </a:r>
            <a:r>
              <a:rPr lang="de-DE" sz="3200" b="1" i="1" dirty="0" err="1"/>
              <a:t>the</a:t>
            </a:r>
            <a:r>
              <a:rPr lang="de-DE" sz="3200" b="1" i="1" dirty="0"/>
              <a:t> </a:t>
            </a:r>
            <a:r>
              <a:rPr lang="de-DE" sz="3200" b="1" i="1" dirty="0" err="1"/>
              <a:t>current</a:t>
            </a:r>
            <a:r>
              <a:rPr lang="de-DE" sz="3200" b="1" i="1" dirty="0"/>
              <a:t> </a:t>
            </a:r>
            <a:r>
              <a:rPr lang="de-DE" sz="3200" b="1" i="1" dirty="0" err="1"/>
              <a:t>situation</a:t>
            </a:r>
            <a:endParaRPr lang="de-DE" sz="3200" b="1" i="1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330F55A-93F1-4BAA-874B-01FA09663C60}"/>
              </a:ext>
            </a:extLst>
          </p:cNvPr>
          <p:cNvSpPr txBox="1"/>
          <p:nvPr/>
        </p:nvSpPr>
        <p:spPr>
          <a:xfrm>
            <a:off x="6660232" y="2539205"/>
            <a:ext cx="2156471" cy="135421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2000" b="1" dirty="0">
                <a:ln w="0"/>
                <a:solidFill>
                  <a:schemeClr val="bg1"/>
                </a:solidFill>
              </a:rPr>
              <a:t>Inzidenz</a:t>
            </a:r>
            <a:r>
              <a:rPr lang="de-DE" sz="2400" b="1" dirty="0">
                <a:ln w="0"/>
                <a:solidFill>
                  <a:schemeClr val="bg1"/>
                </a:solidFill>
              </a:rPr>
              <a:t>:   53,2</a:t>
            </a:r>
            <a:endParaRPr lang="de-DE" sz="2000" b="1" dirty="0">
              <a:ln w="0"/>
              <a:solidFill>
                <a:schemeClr val="bg1"/>
              </a:solidFill>
            </a:endParaRPr>
          </a:p>
          <a:p>
            <a:r>
              <a:rPr lang="de-DE" b="1" i="1" dirty="0" err="1">
                <a:ln w="0"/>
                <a:solidFill>
                  <a:schemeClr val="bg1"/>
                </a:solidFill>
              </a:rPr>
              <a:t>Incidence</a:t>
            </a:r>
            <a:endParaRPr lang="de-DE" b="1" i="1" dirty="0">
              <a:ln w="0"/>
              <a:solidFill>
                <a:schemeClr val="bg1"/>
              </a:solidFill>
            </a:endParaRPr>
          </a:p>
          <a:p>
            <a:endParaRPr lang="de-DE" sz="2000" b="1" i="1" dirty="0">
              <a:ln w="0"/>
              <a:solidFill>
                <a:schemeClr val="bg1"/>
              </a:solidFill>
            </a:endParaRPr>
          </a:p>
          <a:p>
            <a:r>
              <a:rPr lang="de-DE" sz="2000" b="1" i="1" dirty="0">
                <a:ln w="0"/>
                <a:solidFill>
                  <a:schemeClr val="bg1"/>
                </a:solidFill>
              </a:rPr>
              <a:t>Stand 08.04.21</a:t>
            </a:r>
          </a:p>
        </p:txBody>
      </p:sp>
    </p:spTree>
    <p:extLst>
      <p:ext uri="{BB962C8B-B14F-4D97-AF65-F5344CB8AC3E}">
        <p14:creationId xmlns:p14="http://schemas.microsoft.com/office/powerpoint/2010/main" val="1055878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94757" y="110525"/>
            <a:ext cx="7056437" cy="1210418"/>
          </a:xfrm>
        </p:spPr>
        <p:txBody>
          <a:bodyPr/>
          <a:lstStyle/>
          <a:p>
            <a:pPr algn="ctr"/>
            <a:r>
              <a:rPr lang="en-US" sz="3200" b="1" dirty="0" err="1"/>
              <a:t>Informiert</a:t>
            </a:r>
            <a:r>
              <a:rPr lang="en-US" sz="3200" b="1" dirty="0"/>
              <a:t> </a:t>
            </a:r>
            <a:r>
              <a:rPr lang="en-US" sz="3200" b="1" dirty="0" err="1"/>
              <a:t>bleiben</a:t>
            </a:r>
            <a:r>
              <a:rPr lang="en-US" sz="3200" b="1" dirty="0"/>
              <a:t> </a:t>
            </a:r>
            <a:r>
              <a:rPr lang="en-US" sz="3200" b="1" i="1" dirty="0"/>
              <a:t>/ Staying on top of relevant information</a:t>
            </a:r>
            <a:br>
              <a:rPr lang="en-US" dirty="0"/>
            </a:br>
            <a:endParaRPr lang="en-GB" sz="3200" i="1" dirty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9512" y="1320943"/>
            <a:ext cx="8424936" cy="512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b="1" kern="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</a:t>
            </a:r>
            <a:r>
              <a:rPr lang="en-US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 </a:t>
            </a:r>
            <a:r>
              <a:rPr lang="en-US" sz="2000" b="1" kern="0" dirty="0" err="1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Aktuelle</a:t>
            </a:r>
            <a:r>
              <a:rPr lang="en-US" sz="2000" b="1" kern="0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000" b="1" kern="0" dirty="0" err="1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Informationen</a:t>
            </a:r>
            <a:r>
              <a:rPr lang="en-US" sz="2000" b="1" kern="0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der Uni Freiburg / </a:t>
            </a:r>
            <a:r>
              <a:rPr lang="en-US" sz="2000" b="1" i="1" kern="0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Up-to-date information from the university</a:t>
            </a:r>
            <a:r>
              <a:rPr lang="en-US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:</a:t>
            </a:r>
            <a:r>
              <a:rPr lang="de-DE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https://uni-freiburg.de/university/topics-in-focus/corona/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endParaRPr lang="de-DE" kern="0" dirty="0">
              <a:solidFill>
                <a:srgbClr val="00000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l"/>
            <a:r>
              <a:rPr lang="de-DE" b="1" kern="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2. </a:t>
            </a:r>
            <a:r>
              <a:rPr lang="de-DE" sz="2000" b="1" kern="0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Häufig gestellte Fragen zum Studium / </a:t>
            </a:r>
            <a:r>
              <a:rPr lang="de-DE" sz="2000" b="1" i="1" kern="0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FAQs </a:t>
            </a:r>
            <a:r>
              <a:rPr lang="de-DE" sz="2000" b="1" i="1" kern="0" dirty="0" err="1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concerning</a:t>
            </a:r>
            <a:r>
              <a:rPr lang="de-DE" sz="2000" b="1" i="1" kern="0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de-DE" sz="2000" b="1" i="1" kern="0" dirty="0" err="1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your</a:t>
            </a:r>
            <a:r>
              <a:rPr lang="de-DE" sz="2000" b="1" i="1" kern="0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de-DE" sz="2000" b="1" i="1" kern="0" dirty="0" err="1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studies</a:t>
            </a:r>
            <a:r>
              <a:rPr lang="de-DE" sz="2000" b="1" i="1" kern="0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:</a:t>
            </a:r>
            <a:r>
              <a:rPr lang="de-DE" sz="2000" b="1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800" b="1" i="0" u="none" strike="noStrike" baseline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https://uni-freiburg.de/university/topics-in-focus/corona/studies-and-teaching/</a:t>
            </a: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Mehrsprachige Informationen deutscher Ministerien / multilingual </a:t>
            </a:r>
            <a:r>
              <a:rPr lang="de-DE" sz="20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</a:t>
            </a: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</a:t>
            </a: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federal</a:t>
            </a: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ministries</a:t>
            </a: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https://www.integrationsbeauftragte.de/ib-de/staatsministerin/corona</a:t>
            </a:r>
            <a:r>
              <a:rPr lang="de-DE" sz="2000" b="1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800" b="0" i="0" u="none" strike="noStrike" baseline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i="1" kern="0" dirty="0">
                <a:solidFill>
                  <a:srgbClr val="00000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b="1" i="1" kern="0" noProof="0" dirty="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4. </a:t>
            </a:r>
            <a:r>
              <a:rPr lang="en-US" sz="2000" b="1" i="1" kern="0" noProof="0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Handbook Germany </a:t>
            </a:r>
            <a:r>
              <a:rPr lang="en-US" sz="2000" kern="0" noProof="0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biete</a:t>
            </a:r>
            <a:r>
              <a:rPr lang="en-US" sz="2000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 </a:t>
            </a:r>
            <a:r>
              <a:rPr lang="en-US" sz="2000" kern="0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Infos</a:t>
            </a:r>
            <a:r>
              <a:rPr lang="en-US" sz="2000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2000" kern="0" dirty="0" err="1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zum</a:t>
            </a:r>
            <a:r>
              <a:rPr lang="en-US" sz="2000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Gesundheit, Leben und Arbeit </a:t>
            </a:r>
            <a:r>
              <a:rPr lang="en-US" sz="2000" i="1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/ </a:t>
            </a:r>
            <a:r>
              <a:rPr lang="en-US" sz="2000" i="1" kern="0" noProof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provides information concerning health, work, public life: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  <a:hlinkClick r:id="rId6"/>
              </a:rPr>
              <a:t>https://handbookgermany.de/en.html</a:t>
            </a:r>
            <a:r>
              <a:rPr kumimoji="0" lang="en-US" i="1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i="1" kern="0" noProof="0" dirty="0"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/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Please be aware of FAKE NEWS! </a:t>
            </a:r>
            <a:b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www.psychologytoday.com/us/blog/about-thinking/201907/how-keep-fake-news-out-your-head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j-ea"/>
                <a:cs typeface="Arial" panose="020B0604020202020204" pitchFamily="34" charset="0"/>
              </a:rPr>
            </a:br>
            <a:endParaRPr kumimoji="0" lang="en-GB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86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94757" y="110525"/>
            <a:ext cx="7056437" cy="1210418"/>
          </a:xfrm>
        </p:spPr>
        <p:txBody>
          <a:bodyPr/>
          <a:lstStyle/>
          <a:p>
            <a:pPr algn="ctr"/>
            <a:r>
              <a:rPr lang="en-US" sz="3200" b="1" dirty="0" err="1"/>
              <a:t>Erfolgreich</a:t>
            </a:r>
            <a:r>
              <a:rPr lang="en-US" sz="3200" b="1" dirty="0"/>
              <a:t> </a:t>
            </a:r>
            <a:r>
              <a:rPr lang="en-US" sz="3200" b="1" dirty="0" err="1"/>
              <a:t>weiter</a:t>
            </a:r>
            <a:r>
              <a:rPr lang="en-US" sz="3200" b="1" dirty="0"/>
              <a:t> </a:t>
            </a:r>
            <a:r>
              <a:rPr lang="en-US" sz="3200" b="1" dirty="0" err="1"/>
              <a:t>studieren</a:t>
            </a:r>
            <a:r>
              <a:rPr lang="en-US" sz="3200" b="1" dirty="0"/>
              <a:t> / </a:t>
            </a:r>
            <a:br>
              <a:rPr lang="en-US" sz="3200" b="1" dirty="0"/>
            </a:br>
            <a:r>
              <a:rPr lang="en-US" sz="3200" b="1" i="1" dirty="0"/>
              <a:t>Staying on top of your studies</a:t>
            </a:r>
            <a:br>
              <a:rPr lang="en-US" dirty="0"/>
            </a:br>
            <a:endParaRPr lang="en-GB" sz="3200" i="1" dirty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9351" y="836712"/>
            <a:ext cx="8424936" cy="553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marL="285750" indent="-285750" algn="l">
              <a:buFontTx/>
              <a:buChar char="-"/>
            </a:pPr>
            <a:endParaRPr kumimoji="0" lang="en-US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Digital </a:t>
            </a:r>
            <a:r>
              <a:rPr lang="en-US" sz="2000" b="1" kern="0" dirty="0">
                <a:solidFill>
                  <a:schemeClr val="accent6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tudieren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Support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für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Studierende</a:t>
            </a:r>
            <a:r>
              <a:rPr kumimoji="0" lang="en-US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/ 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Digital Learning </a:t>
            </a:r>
            <a:r>
              <a:rPr kumimoji="0" lang="en-US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– support for  </a:t>
            </a:r>
            <a:br>
              <a:rPr lang="en-US" i="1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</a:br>
            <a:r>
              <a:rPr lang="en-US" i="1" kern="0" dirty="0"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</a:t>
            </a:r>
            <a:r>
              <a:rPr kumimoji="0" lang="en-US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tudents</a:t>
            </a:r>
            <a:r>
              <a:rPr kumimoji="0" lang="en-US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https://ilias.uni-freiburg.de/goto.php?target=crs_1546286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l">
              <a:buFontTx/>
              <a:buChar char="-"/>
            </a:pP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 Online-Angebote / 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</a:t>
            </a:r>
            <a:r>
              <a:rPr lang="de-DE" sz="2000" b="1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services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library</a:t>
            </a:r>
            <a:r>
              <a:rPr lang="de-DE" sz="2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https://www.ub.uni-freiburg.de/en/research/digital-library/additional-resources-corona/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l">
              <a:buFontTx/>
              <a:buChar char="-"/>
            </a:pPr>
            <a:endParaRPr lang="de-DE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Learning Programm 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Service Learning </a:t>
            </a:r>
            <a:r>
              <a:rPr lang="de-DE" sz="2000" b="1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https://www.zfs.uni-freiburg.de/de/service-learning/service-learning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l">
              <a:buFontTx/>
              <a:buChar char="-"/>
            </a:pPr>
            <a:endParaRPr lang="de-DE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Online-Selbstlernmöglichkeiten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online </a:t>
            </a:r>
            <a:r>
              <a:rPr lang="de-DE" sz="2000" b="1" i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self-learning</a:t>
            </a:r>
            <a: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https://kosmic.uni-freiburg.de/goto.php?target=cat_69&amp;lang=en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l">
              <a:buFontTx/>
              <a:buChar char="-"/>
            </a:pP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sz="2000" b="1" i="0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Selbststudium</a:t>
            </a:r>
            <a:r>
              <a:rPr lang="en-US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Pandemie-Zeiten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2000" b="1" i="1" dirty="0">
                <a:solidFill>
                  <a:schemeClr val="accent6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Self-study materials </a:t>
            </a:r>
            <a:r>
              <a:rPr lang="en-US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 students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Lernstrategien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Zeitmanagement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Umgang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mit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Prokrastination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b="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Self-directed learning, time management, tips for dealing with procrastination: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https://ilias.uni-freiburg.de/goto.php?target=crs_1765129&amp;client_id=unifreiburg</a:t>
            </a:r>
            <a:endParaRPr lang="en-US" b="0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endParaRPr lang="en-US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sz="2000" b="1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</a:t>
            </a:r>
            <a:r>
              <a:rPr lang="en-US" sz="20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utschkenntnisse</a:t>
            </a:r>
            <a:r>
              <a:rPr lang="en-US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verbessern</a:t>
            </a:r>
            <a:r>
              <a:rPr lang="en-US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en-US" sz="2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 your German</a:t>
            </a:r>
            <a:r>
              <a:rPr lang="en-US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http://refugeeswelcomemap.de/infoportal/deutsch-lernen/angebote-im-internet/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de-DE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48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94757" y="110525"/>
            <a:ext cx="7056437" cy="1210418"/>
          </a:xfrm>
        </p:spPr>
        <p:txBody>
          <a:bodyPr/>
          <a:lstStyle/>
          <a:p>
            <a:pPr algn="ctr"/>
            <a:r>
              <a:rPr lang="en-US" sz="3200" b="1" dirty="0"/>
              <a:t>Wo </a:t>
            </a:r>
            <a:r>
              <a:rPr lang="en-US" sz="3200" b="1" dirty="0" err="1"/>
              <a:t>kann</a:t>
            </a:r>
            <a:r>
              <a:rPr lang="en-US" sz="3200" b="1" dirty="0"/>
              <a:t> ich Freunde </a:t>
            </a:r>
            <a:r>
              <a:rPr lang="en-US" sz="3200" b="1" dirty="0" err="1"/>
              <a:t>finden</a:t>
            </a:r>
            <a:r>
              <a:rPr lang="en-US" sz="3200" b="1" dirty="0"/>
              <a:t>?</a:t>
            </a:r>
            <a:br>
              <a:rPr lang="en-US" sz="3200" b="1" dirty="0"/>
            </a:br>
            <a:r>
              <a:rPr lang="en-US" sz="3200" b="1" i="1" dirty="0"/>
              <a:t>Where can I make friends?</a:t>
            </a:r>
            <a:br>
              <a:rPr lang="en-US" dirty="0"/>
            </a:br>
            <a:endParaRPr lang="en-GB" sz="3200" i="1" dirty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95387" y="1556793"/>
            <a:ext cx="842493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Internationaler Club des SWFR / </a:t>
            </a:r>
            <a:b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</a:b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SWFR international </a:t>
            </a:r>
            <a:r>
              <a:rPr lang="de-DE" sz="24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club</a:t>
            </a: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:</a:t>
            </a:r>
            <a:b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</a:b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https://www.facebook.com/internationalclub.freiburg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https://www.swfr.de/en/international/the-international-club/</a:t>
            </a: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D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Erasmus Student Network: </a:t>
            </a:r>
            <a:b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</a:b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https://freiburg.esn-germany.de/about-us</a:t>
            </a:r>
            <a:endParaRPr lang="de-D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Hochschulgruppen / </a:t>
            </a:r>
            <a:r>
              <a:rPr lang="de-DE" sz="2400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student</a:t>
            </a:r>
            <a:r>
              <a:rPr lang="de-DE" sz="24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initiatives</a:t>
            </a: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: </a:t>
            </a:r>
            <a:b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</a:b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http://hochschulgruppen-freiburg.me/</a:t>
            </a:r>
            <a:endParaRPr lang="de-D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de-D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Aktivitäten außerhalb der Uni / </a:t>
            </a:r>
            <a:r>
              <a:rPr lang="de-DE" sz="24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local</a:t>
            </a: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activities</a:t>
            </a: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beyond</a:t>
            </a: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university</a:t>
            </a: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: 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hlinkClick r:id="rId7"/>
              </a:rPr>
              <a:t>https://www.uwcrobertboschcollege.de/en/get-involved/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 , 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hlinkClick r:id="rId8"/>
              </a:rPr>
              <a:t>https://www.internations.org/freiburg-expat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FD35E2A-DF35-4448-952E-D1C78789CD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3385" y="1347413"/>
            <a:ext cx="3228975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60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94757" y="110525"/>
            <a:ext cx="7056437" cy="1210418"/>
          </a:xfrm>
        </p:spPr>
        <p:txBody>
          <a:bodyPr/>
          <a:lstStyle/>
          <a:p>
            <a:pPr algn="ctr"/>
            <a:r>
              <a:rPr lang="en-US" sz="3200" b="1" dirty="0"/>
              <a:t>Wo </a:t>
            </a:r>
            <a:r>
              <a:rPr lang="en-US" sz="3200" b="1" dirty="0" err="1"/>
              <a:t>kann</a:t>
            </a:r>
            <a:r>
              <a:rPr lang="en-US" sz="3200" b="1" dirty="0"/>
              <a:t> ich Freunde </a:t>
            </a:r>
            <a:r>
              <a:rPr lang="en-US" sz="3200" b="1" dirty="0" err="1"/>
              <a:t>finden</a:t>
            </a:r>
            <a:r>
              <a:rPr lang="en-US" sz="3200" b="1" dirty="0"/>
              <a:t>?</a:t>
            </a:r>
            <a:br>
              <a:rPr lang="en-US" sz="3200" b="1" dirty="0"/>
            </a:br>
            <a:r>
              <a:rPr lang="en-US" sz="3200" b="1" i="1" dirty="0"/>
              <a:t>Where can I make friends?</a:t>
            </a:r>
            <a:br>
              <a:rPr lang="en-US" dirty="0"/>
            </a:br>
            <a:endParaRPr lang="en-GB" sz="3200" i="1" dirty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95387" y="1556793"/>
            <a:ext cx="8424936" cy="4775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50591D5-8CBA-4B06-8D33-474C2DD18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893" y="1500868"/>
            <a:ext cx="6457950" cy="20859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FD35E2A-DF35-4448-952E-D1C78789C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0358" y="2347316"/>
            <a:ext cx="3228975" cy="9429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20FB53D-FE96-4FC1-99A5-0A987598A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568" y="4065700"/>
            <a:ext cx="6391275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27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94757" y="110525"/>
            <a:ext cx="7056437" cy="1210418"/>
          </a:xfrm>
        </p:spPr>
        <p:txBody>
          <a:bodyPr/>
          <a:lstStyle/>
          <a:p>
            <a:pPr algn="ctr"/>
            <a:r>
              <a:rPr lang="en-US" sz="3200" b="1" dirty="0"/>
              <a:t>Wo </a:t>
            </a:r>
            <a:r>
              <a:rPr lang="en-US" sz="3200" b="1" dirty="0" err="1"/>
              <a:t>kann</a:t>
            </a:r>
            <a:r>
              <a:rPr lang="en-US" sz="3200" b="1" dirty="0"/>
              <a:t> ich Freunde </a:t>
            </a:r>
            <a:r>
              <a:rPr lang="en-US" sz="3200" b="1" dirty="0" err="1"/>
              <a:t>finden</a:t>
            </a:r>
            <a:r>
              <a:rPr lang="en-US" sz="3200" b="1" dirty="0"/>
              <a:t>?</a:t>
            </a:r>
            <a:br>
              <a:rPr lang="en-US" sz="3200" b="1" dirty="0"/>
            </a:br>
            <a:r>
              <a:rPr lang="en-US" sz="3200" b="1" i="1" dirty="0"/>
              <a:t>Where can I make friends?</a:t>
            </a:r>
            <a:br>
              <a:rPr lang="en-US" dirty="0"/>
            </a:br>
            <a:endParaRPr lang="en-GB" sz="3200" i="1" dirty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98487" y="1212728"/>
            <a:ext cx="8424936" cy="4964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endParaRPr lang="de-DE" sz="2400" b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r>
              <a:rPr lang="de-DE" sz="2400" b="1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Buddy </a:t>
            </a:r>
            <a:r>
              <a:rPr lang="de-DE" sz="2400" b="1" i="0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</a:rPr>
              <a:t>Program</a:t>
            </a:r>
            <a:r>
              <a:rPr lang="de-DE" sz="2400" b="1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de-DE" sz="2000" b="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https://www.swfr.de/en/international/the-international-club/buddy/</a:t>
            </a:r>
            <a:endParaRPr lang="de-DE" sz="2000" b="0" i="0" u="none" strike="noStrike" baseline="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endParaRPr lang="de-DE" sz="24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r>
              <a:rPr lang="de-DE" sz="2400" b="1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Tandem Partner: </a:t>
            </a:r>
            <a:br>
              <a:rPr lang="de-DE" sz="2400" b="1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</a:br>
            <a:r>
              <a:rPr lang="de-DE" sz="2000" b="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https://www.sli.uni-freiburg.de/selflearning/tandem/tandemfront?set_language=en</a:t>
            </a:r>
            <a:r>
              <a:rPr lang="de-DE" sz="2000" dirty="0">
                <a:solidFill>
                  <a:schemeClr val="accent6"/>
                </a:solidFill>
                <a:latin typeface="Calibri" panose="020F0502020204030204" pitchFamily="34" charset="0"/>
              </a:rPr>
              <a:t>, </a:t>
            </a:r>
            <a:r>
              <a:rPr lang="de-DE" sz="2000" b="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https://www.tandem.net/partner/language-exchange-freiburg</a:t>
            </a:r>
            <a:r>
              <a:rPr lang="de-DE" sz="2000" b="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</a:p>
          <a:p>
            <a:endParaRPr lang="de-DE" sz="2000" b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Interkulturelles Mentoring / </a:t>
            </a:r>
          </a:p>
          <a:p>
            <a:r>
              <a:rPr lang="de-DE" sz="24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Intercultural</a:t>
            </a: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mentoring</a:t>
            </a: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program</a:t>
            </a:r>
            <a:r>
              <a:rPr lang="de-DE" sz="2400" b="1" dirty="0">
                <a:solidFill>
                  <a:schemeClr val="accent6"/>
                </a:solidFill>
                <a:latin typeface="Calibri" panose="020F0502020204030204" pitchFamily="34" charset="0"/>
              </a:rPr>
              <a:t>: </a:t>
            </a:r>
          </a:p>
          <a:p>
            <a:r>
              <a:rPr lang="de-DE" sz="2000" b="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https://www.mentoring.uni-freiburg.de</a:t>
            </a:r>
          </a:p>
          <a:p>
            <a:r>
              <a:rPr lang="de-DE" sz="2000" b="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/intercultural</a:t>
            </a:r>
            <a:r>
              <a:rPr lang="de-DE" sz="2000" b="0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endParaRPr lang="de-DE" sz="200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algn="l"/>
            <a:endParaRPr lang="de-DE" sz="2400" b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algn="l"/>
            <a:endParaRPr lang="de-DE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3FB3C7A-319C-448E-912D-52568EB152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0955" y="4018577"/>
            <a:ext cx="3400344" cy="227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86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94757" y="71437"/>
            <a:ext cx="7056437" cy="1210418"/>
          </a:xfrm>
        </p:spPr>
        <p:txBody>
          <a:bodyPr/>
          <a:lstStyle/>
          <a:p>
            <a:pPr algn="ctr"/>
            <a:r>
              <a:rPr lang="en-US" b="1" dirty="0" err="1"/>
              <a:t>Gesund</a:t>
            </a:r>
            <a:r>
              <a:rPr lang="en-US" b="1" dirty="0"/>
              <a:t> </a:t>
            </a:r>
            <a:r>
              <a:rPr lang="en-US" b="1" dirty="0" err="1"/>
              <a:t>bleiben</a:t>
            </a:r>
            <a:r>
              <a:rPr lang="en-US" b="1" dirty="0"/>
              <a:t> </a:t>
            </a:r>
            <a:r>
              <a:rPr lang="en-US" b="1" i="1" dirty="0"/>
              <a:t>/ Stay healthy</a:t>
            </a:r>
            <a:br>
              <a:rPr lang="en-US" b="1" i="1" dirty="0"/>
            </a:br>
            <a:r>
              <a:rPr lang="en-US" sz="2400" b="1" dirty="0"/>
              <a:t>(Mental und </a:t>
            </a:r>
            <a:r>
              <a:rPr lang="en-US" sz="2400" b="1" dirty="0" err="1"/>
              <a:t>körperlich</a:t>
            </a:r>
            <a:r>
              <a:rPr lang="en-US" sz="2400" b="1" dirty="0"/>
              <a:t> </a:t>
            </a:r>
            <a:r>
              <a:rPr lang="en-US" sz="2400" b="1" i="1" dirty="0"/>
              <a:t>/ mentally and physically)</a:t>
            </a:r>
            <a:br>
              <a:rPr lang="en-US" sz="2400" b="1" i="1" dirty="0"/>
            </a:br>
            <a:endParaRPr lang="en-GB" sz="3200" b="1" i="1" dirty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95387" y="1014557"/>
            <a:ext cx="8424936" cy="5366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algn="l"/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2000" b="1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Suche nach Hausarzt / </a:t>
            </a:r>
            <a:r>
              <a:rPr lang="de-DE" sz="2000" b="1" i="1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</a:t>
            </a:r>
            <a:r>
              <a:rPr lang="de-DE" sz="2000" b="1" i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2000" b="1" i="1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sz="2000" b="1" i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physician</a:t>
            </a:r>
            <a:r>
              <a:rPr lang="de-DE" sz="2000" b="1" i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communication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language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German):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https://www.swfr.de/en/social-services/international-students/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/>
            <a:endParaRPr lang="de-D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experiencing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COVID19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symptoms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 HOME and PROTECT OTHERS</a:t>
            </a:r>
            <a:r>
              <a:rPr lang="de-DE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algn="l"/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de-DE" sz="2000" b="1" u="sng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Tipps in Zeiten von Corona / </a:t>
            </a:r>
            <a:r>
              <a:rPr lang="de-DE" sz="2000" b="1" i="1" u="sng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tips</a:t>
            </a:r>
            <a:r>
              <a:rPr lang="de-DE" sz="2000" b="1" i="1" u="sng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sz="2000" b="1" i="1" u="sng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times</a:t>
            </a:r>
            <a:r>
              <a:rPr lang="de-DE" sz="2000" b="1" i="1" u="sng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u="sng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sz="2000" b="1" i="1" u="sng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Corona </a:t>
            </a:r>
            <a:r>
              <a:rPr lang="de-DE" sz="2000" b="1" i="1" u="sng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virus</a:t>
            </a:r>
            <a:r>
              <a:rPr lang="de-DE" sz="2000" b="1" u="sng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l"/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Fester Zeitplan /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endParaRPr lang="de-DE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Spaziergänge oder Radtouren 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walks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bike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rides</a:t>
            </a:r>
            <a:endParaRPr lang="de-DE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Umgang mit Isolation und Quarantäne /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deal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isolation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quarantine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https://www.boep.or.at/download/5e7b4e123c15c8575f000011/20200325_COVID-19_Infosheet_English.pdf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l">
              <a:buFontTx/>
              <a:buChar char="-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Wie fühle ich mich besser? / </a:t>
            </a:r>
            <a:r>
              <a:rPr lang="de-DE" sz="1800" b="0" i="1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</a:t>
            </a:r>
            <a:r>
              <a:rPr lang="de-DE" sz="1800" b="0" i="1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i="1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de-DE" sz="1800" b="0" i="1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i="1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de-DE" sz="1800" b="0" i="1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i="1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better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https://www.coursera.org/learn/the-science-of-well-being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 algn="l">
              <a:buFontTx/>
              <a:buChar char="-"/>
            </a:pP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 das Beste daraus /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out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e.g.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https://www.freiburg.de/pb/1534704.html</a:t>
            </a: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2000" b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Körperliche Distanz ≠ soziale Isolation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</a:t>
            </a:r>
            <a:r>
              <a:rPr lang="de-DE" sz="2000" b="1" i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</a:t>
            </a:r>
            <a:r>
              <a:rPr lang="de-DE" sz="2000" b="1" i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000" b="1" i="1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</a:t>
            </a:r>
            <a:r>
              <a:rPr lang="de-DE" sz="2000" b="1" i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≠ social </a:t>
            </a:r>
            <a:r>
              <a:rPr lang="de-DE" sz="2000" b="1" i="1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isolation</a:t>
            </a:r>
            <a:endParaRPr lang="de-DE" sz="2000" b="1" i="1" u="none" strike="noStrike" baseline="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de-DE" sz="18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  <p:pic>
        <p:nvPicPr>
          <p:cNvPr id="1028" name="Picture 4" descr="329553458">
            <a:extLst>
              <a:ext uri="{FF2B5EF4-FFF2-40B4-BE49-F238E27FC236}">
                <a16:creationId xmlns:a16="http://schemas.microsoft.com/office/drawing/2014/main" id="{FD3F2DEF-ADCC-431C-8525-3E3725801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399" y="1955554"/>
            <a:ext cx="1338765" cy="10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329553458">
            <a:extLst>
              <a:ext uri="{FF2B5EF4-FFF2-40B4-BE49-F238E27FC236}">
                <a16:creationId xmlns:a16="http://schemas.microsoft.com/office/drawing/2014/main" id="{2A276B4E-E892-4F0A-9008-3BE48830F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57" y="1930097"/>
            <a:ext cx="1338765" cy="107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186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00132" y="351649"/>
            <a:ext cx="7056437" cy="1210418"/>
          </a:xfrm>
        </p:spPr>
        <p:txBody>
          <a:bodyPr/>
          <a:lstStyle/>
          <a:p>
            <a:pPr algn="ctr"/>
            <a:r>
              <a:rPr lang="en-US" sz="3200" b="1" dirty="0" err="1"/>
              <a:t>Noch</a:t>
            </a:r>
            <a:r>
              <a:rPr lang="en-US" sz="3200" b="1" dirty="0"/>
              <a:t> </a:t>
            </a:r>
            <a:r>
              <a:rPr lang="en-US" sz="3200" b="1" dirty="0" err="1"/>
              <a:t>mehr</a:t>
            </a:r>
            <a:r>
              <a:rPr lang="en-US" sz="3200" b="1" dirty="0"/>
              <a:t> Tipps / </a:t>
            </a:r>
            <a:r>
              <a:rPr lang="en-US" sz="3200" b="1" i="1" dirty="0"/>
              <a:t>Some more tips</a:t>
            </a:r>
            <a:br>
              <a:rPr lang="en-US" sz="3200" b="1" dirty="0"/>
            </a:br>
            <a:endParaRPr lang="en-GB" sz="3200" b="1" i="1" dirty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18932" y="1182407"/>
            <a:ext cx="8424936" cy="505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marL="285750" indent="-285750" algn="l">
              <a:buFontTx/>
              <a:buChar char="-"/>
            </a:pP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DE" sz="18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800" b="1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Soziale Interaktion / </a:t>
            </a:r>
            <a:r>
              <a:rPr lang="de-DE" sz="1800" b="1" i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social </a:t>
            </a:r>
            <a:r>
              <a:rPr lang="de-DE" sz="1800" b="1" i="1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</a:rPr>
              <a:t>interaction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Jeden Tag: Frage eine Person, wie es ihm geht und erzähle wie es dir geht / Every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day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Ask at least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one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person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how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they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are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doing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share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how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you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are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doing</a:t>
            </a: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Jeder muss essen / </a:t>
            </a:r>
            <a:r>
              <a:rPr lang="de-DE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Everyone</a:t>
            </a: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has</a:t>
            </a: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to</a:t>
            </a: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eat</a:t>
            </a: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: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Gemeinsames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Abendessen über Online-Meetings / 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Regular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dinner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together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 via online-meetings</a:t>
            </a:r>
          </a:p>
          <a:p>
            <a:pPr algn="l"/>
            <a:endParaRPr lang="de-DE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800" b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Bleib fit / </a:t>
            </a:r>
            <a:r>
              <a:rPr lang="de-DE" sz="1800" b="1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</a:rPr>
              <a:t>Stay</a:t>
            </a:r>
            <a:r>
              <a:rPr lang="de-DE" sz="1800" b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 fit</a:t>
            </a:r>
            <a:r>
              <a:rPr lang="de-DE" sz="1800" b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Online-Workouts zusammen machen über Lautsprecher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Practicing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online-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exercises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while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talking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over</a:t>
            </a:r>
            <a:r>
              <a:rPr lang="de-DE" sz="180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b="0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speaker-phone</a:t>
            </a:r>
            <a:endParaRPr lang="de-DE" sz="18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endParaRPr lang="de-DE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Zeit zum Entspannen / Time </a:t>
            </a:r>
            <a:r>
              <a:rPr lang="de-DE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to</a:t>
            </a: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 relax:</a:t>
            </a:r>
            <a:r>
              <a:rPr lang="de-DE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Gleiche Serien/Filme schauen und nebenher telefonieren 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/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Watching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 same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series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/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movies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while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talking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 on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the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phone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Alte Zeiten aufleben lassen / </a:t>
            </a:r>
            <a:r>
              <a:rPr lang="de-DE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Good</a:t>
            </a: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old</a:t>
            </a: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times</a:t>
            </a:r>
            <a:r>
              <a:rPr lang="de-DE" dirty="0">
                <a:solidFill>
                  <a:schemeClr val="accent6"/>
                </a:solidFill>
                <a:latin typeface="Calibri" panose="020F0502020204030204" pitchFamily="34" charset="0"/>
              </a:rPr>
              <a:t>: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Schreibe mal wieder einen Brief / 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Write a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letter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someone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you</a:t>
            </a:r>
            <a:r>
              <a:rPr lang="de-DE" i="1" dirty="0">
                <a:solidFill>
                  <a:srgbClr val="000000"/>
                </a:solidFill>
                <a:latin typeface="Calibri" panose="020F0502020204030204" pitchFamily="34" charset="0"/>
              </a:rPr>
              <a:t> care </a:t>
            </a:r>
            <a:r>
              <a:rPr lang="de-DE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about</a:t>
            </a:r>
            <a:endParaRPr lang="de-DE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19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/>
          </p:cNvSpPr>
          <p:nvPr>
            <p:ph type="title"/>
          </p:nvPr>
        </p:nvSpPr>
        <p:spPr>
          <a:xfrm>
            <a:off x="323850" y="0"/>
            <a:ext cx="7200900" cy="1125538"/>
          </a:xfrm>
        </p:spPr>
        <p:txBody>
          <a:bodyPr/>
          <a:lstStyle/>
          <a:p>
            <a:pPr algn="ctr" eaLnBrk="1" hangingPunct="1"/>
            <a:br>
              <a:rPr lang="de-DE" altLang="de-DE" sz="2800" b="1" dirty="0">
                <a:cs typeface="Arial" pitchFamily="34" charset="0"/>
              </a:rPr>
            </a:br>
            <a:r>
              <a:rPr lang="de-DE" altLang="de-DE" sz="3200" b="1" dirty="0">
                <a:cs typeface="Arial" pitchFamily="34" charset="0"/>
              </a:rPr>
              <a:t>Albert-Ludwigs-Universität Freiburg</a:t>
            </a:r>
            <a:br>
              <a:rPr lang="de-DE" altLang="de-DE" sz="3200" b="1" dirty="0">
                <a:solidFill>
                  <a:srgbClr val="F5770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</a:br>
            <a:endParaRPr lang="de-DE" altLang="de-DE" sz="3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9" name="Rectangle 3"/>
          <p:cNvSpPr>
            <a:spLocks noGrp="1"/>
          </p:cNvSpPr>
          <p:nvPr>
            <p:ph idx="1"/>
          </p:nvPr>
        </p:nvSpPr>
        <p:spPr>
          <a:xfrm>
            <a:off x="395288" y="1268413"/>
            <a:ext cx="6337300" cy="51133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de-DE" altLang="de-DE" sz="1800" b="1" dirty="0">
              <a:solidFill>
                <a:schemeClr val="accent2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de-DE" altLang="de-DE" sz="1800" b="1" dirty="0">
              <a:solidFill>
                <a:schemeClr val="accent2"/>
              </a:solidFill>
              <a:latin typeface="Calibri" pitchFamily="34" charset="0"/>
            </a:endParaRPr>
          </a:p>
          <a:p>
            <a:pPr eaLnBrk="1" hangingPunct="1"/>
            <a:r>
              <a:rPr lang="de-DE" altLang="de-DE" sz="1800" b="1" dirty="0">
                <a:solidFill>
                  <a:schemeClr val="accent2"/>
                </a:solidFill>
                <a:latin typeface="Calibri" pitchFamily="34" charset="0"/>
              </a:rPr>
              <a:t>1457 </a:t>
            </a:r>
            <a:r>
              <a:rPr lang="de-DE" altLang="de-DE" sz="1800" dirty="0">
                <a:latin typeface="Calibri" pitchFamily="34" charset="0"/>
              </a:rPr>
              <a:t>–</a:t>
            </a:r>
            <a:r>
              <a:rPr lang="de-DE" altLang="de-DE" sz="1800" b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altLang="de-DE" sz="1800" dirty="0">
                <a:latin typeface="Calibri" pitchFamily="34" charset="0"/>
              </a:rPr>
              <a:t>gegründet von Albrecht VI., Erzherzog von Österreich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altLang="de-DE" sz="1800" dirty="0">
                <a:latin typeface="Calibri" pitchFamily="34" charset="0"/>
              </a:rPr>
              <a:t>	Die ersten Fakultäten: Jura, Medizin, Theologie und Philosophie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altLang="de-DE" sz="1600" i="1" dirty="0">
                <a:latin typeface="Calibri" pitchFamily="34" charset="0"/>
              </a:rPr>
              <a:t>	</a:t>
            </a:r>
            <a:r>
              <a:rPr lang="de-DE" altLang="de-DE" sz="1800" i="1" dirty="0" err="1">
                <a:latin typeface="Calibri" pitchFamily="34" charset="0"/>
              </a:rPr>
              <a:t>Founded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by</a:t>
            </a:r>
            <a:r>
              <a:rPr lang="de-DE" altLang="de-DE" sz="1800" i="1" dirty="0">
                <a:latin typeface="Calibri" pitchFamily="34" charset="0"/>
              </a:rPr>
              <a:t> Albrecht VI., </a:t>
            </a:r>
            <a:r>
              <a:rPr lang="de-DE" sz="1800" i="1" dirty="0" err="1">
                <a:latin typeface="Calibri" pitchFamily="34" charset="0"/>
              </a:rPr>
              <a:t>archduke</a:t>
            </a:r>
            <a:r>
              <a:rPr lang="de-DE" sz="1800" i="1" dirty="0">
                <a:latin typeface="Calibri" pitchFamily="34" charset="0"/>
              </a:rPr>
              <a:t> </a:t>
            </a:r>
            <a:r>
              <a:rPr lang="de-DE" sz="1800" i="1" dirty="0" err="1">
                <a:latin typeface="Calibri" pitchFamily="34" charset="0"/>
              </a:rPr>
              <a:t>of</a:t>
            </a:r>
            <a:r>
              <a:rPr lang="de-DE" sz="1800" i="1" dirty="0">
                <a:latin typeface="Calibri" pitchFamily="34" charset="0"/>
              </a:rPr>
              <a:t> Austria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altLang="de-DE" sz="1800" i="1" dirty="0">
                <a:latin typeface="Calibri" pitchFamily="34" charset="0"/>
              </a:rPr>
              <a:t>	</a:t>
            </a:r>
            <a:r>
              <a:rPr lang="de-DE" altLang="de-DE" sz="1800" i="1" dirty="0" err="1">
                <a:latin typeface="Calibri" pitchFamily="34" charset="0"/>
              </a:rPr>
              <a:t>first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faculties</a:t>
            </a:r>
            <a:r>
              <a:rPr lang="de-DE" altLang="de-DE" sz="1800" i="1" dirty="0">
                <a:latin typeface="Calibri" pitchFamily="34" charset="0"/>
              </a:rPr>
              <a:t>: Law, </a:t>
            </a:r>
            <a:r>
              <a:rPr lang="de-DE" altLang="de-DE" sz="1800" i="1" dirty="0" err="1">
                <a:latin typeface="Calibri" pitchFamily="34" charset="0"/>
              </a:rPr>
              <a:t>Medicine</a:t>
            </a:r>
            <a:r>
              <a:rPr lang="de-DE" altLang="de-DE" sz="1800" i="1" dirty="0">
                <a:latin typeface="Calibri" pitchFamily="34" charset="0"/>
              </a:rPr>
              <a:t>, </a:t>
            </a:r>
            <a:r>
              <a:rPr lang="de-DE" altLang="de-DE" sz="1800" i="1" dirty="0" err="1">
                <a:latin typeface="Calibri" pitchFamily="34" charset="0"/>
              </a:rPr>
              <a:t>Theology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and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Philosophy</a:t>
            </a:r>
            <a:endParaRPr lang="de-DE" altLang="de-DE" sz="1800" i="1" dirty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de-DE" altLang="de-DE" sz="1600" i="1" dirty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de-DE" altLang="de-DE" sz="1600" i="1" dirty="0">
              <a:latin typeface="Calibri" pitchFamily="34" charset="0"/>
            </a:endParaRPr>
          </a:p>
          <a:p>
            <a:pPr eaLnBrk="1" hangingPunct="1"/>
            <a:r>
              <a:rPr lang="de-DE" altLang="de-DE" sz="1800" b="1" dirty="0">
                <a:solidFill>
                  <a:schemeClr val="accent2"/>
                </a:solidFill>
                <a:latin typeface="Calibri" pitchFamily="34" charset="0"/>
              </a:rPr>
              <a:t>1820</a:t>
            </a:r>
            <a:r>
              <a:rPr lang="de-DE" altLang="de-DE" sz="1800" dirty="0">
                <a:latin typeface="Calibri" pitchFamily="34" charset="0"/>
              </a:rPr>
              <a:t> –Ludwig I. von Baden sicherte die Existenz der Universität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altLang="de-DE" sz="1800" dirty="0">
                <a:latin typeface="Calibri" pitchFamily="34" charset="0"/>
              </a:rPr>
              <a:t>	</a:t>
            </a:r>
            <a:r>
              <a:rPr lang="de-DE" altLang="de-DE" sz="1800" i="1" dirty="0">
                <a:latin typeface="Calibri" pitchFamily="34" charset="0"/>
              </a:rPr>
              <a:t>Ludwig I. </a:t>
            </a:r>
            <a:r>
              <a:rPr lang="de-DE" altLang="de-DE" sz="1800" i="1" dirty="0" err="1">
                <a:latin typeface="Calibri" pitchFamily="34" charset="0"/>
              </a:rPr>
              <a:t>of</a:t>
            </a:r>
            <a:r>
              <a:rPr lang="de-DE" altLang="de-DE" sz="1800" i="1" dirty="0">
                <a:latin typeface="Calibri" pitchFamily="34" charset="0"/>
              </a:rPr>
              <a:t> Baden </a:t>
            </a:r>
            <a:r>
              <a:rPr lang="de-DE" altLang="de-DE" sz="1800" i="1" dirty="0" err="1">
                <a:latin typeface="Calibri" pitchFamily="34" charset="0"/>
              </a:rPr>
              <a:t>secured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the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future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of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the</a:t>
            </a:r>
            <a:r>
              <a:rPr lang="de-DE" altLang="de-DE" sz="1800" i="1" dirty="0">
                <a:latin typeface="Calibri" pitchFamily="34" charset="0"/>
              </a:rPr>
              <a:t> University – </a:t>
            </a:r>
          </a:p>
          <a:p>
            <a:pPr eaLnBrk="1" hangingPunct="1">
              <a:buFont typeface="Wingdings" pitchFamily="2" charset="2"/>
              <a:buNone/>
            </a:pPr>
            <a:r>
              <a:rPr lang="de-DE" altLang="de-DE" sz="1800" i="1" dirty="0">
                <a:latin typeface="Calibri" pitchFamily="34" charset="0"/>
              </a:rPr>
              <a:t>       annual </a:t>
            </a:r>
            <a:r>
              <a:rPr lang="de-DE" altLang="de-DE" sz="1800" i="1" dirty="0" err="1">
                <a:latin typeface="Calibri" pitchFamily="34" charset="0"/>
              </a:rPr>
              <a:t>contributions</a:t>
            </a:r>
            <a:endParaRPr lang="de-DE" altLang="de-DE" sz="1800" i="1" dirty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de-DE" altLang="de-DE" sz="1600" dirty="0">
              <a:latin typeface="Calibri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de-DE" altLang="de-DE" sz="1800" b="1" dirty="0">
              <a:solidFill>
                <a:srgbClr val="00428A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endParaRPr lang="de-DE" altLang="de-DE" sz="1800" b="1" dirty="0">
              <a:solidFill>
                <a:schemeClr val="accent2"/>
              </a:solidFill>
              <a:latin typeface="Calibri" pitchFamily="34" charset="0"/>
            </a:endParaRPr>
          </a:p>
          <a:p>
            <a:pPr eaLnBrk="1" hangingPunct="1"/>
            <a:endParaRPr lang="de-DE" altLang="de-DE" sz="1800" dirty="0">
              <a:solidFill>
                <a:srgbClr val="00428A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</a:endParaRPr>
          </a:p>
          <a:p>
            <a:pPr eaLnBrk="1" hangingPunct="1"/>
            <a:endParaRPr lang="de-DE" altLang="de-DE" sz="2000" dirty="0">
              <a:latin typeface="Calibri" pitchFamily="34" charset="0"/>
            </a:endParaRPr>
          </a:p>
          <a:p>
            <a:pPr eaLnBrk="1" hangingPunct="1"/>
            <a:endParaRPr lang="de-DE" altLang="de-DE" sz="2000" dirty="0">
              <a:solidFill>
                <a:srgbClr val="00428A"/>
              </a:solidFill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de-DE" altLang="de-DE" sz="1800" dirty="0">
              <a:latin typeface="Calibri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</a:endParaRPr>
          </a:p>
        </p:txBody>
      </p:sp>
      <p:sp>
        <p:nvSpPr>
          <p:cNvPr id="4100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  <p:pic>
        <p:nvPicPr>
          <p:cNvPr id="6149" name="Picture 9" descr="http://upload.wikimedia.org/wikipedia/commons/thumb/6/6c/Universitaetsgruender_Erzherzog_Albrecht_VI.JPG/640px-Universitaetsgruender_Erzherzog_Albrecht_V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8444" y="1700425"/>
            <a:ext cx="1802350" cy="216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43" y="3892089"/>
            <a:ext cx="1800287" cy="22903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zawartości 2"/>
          <p:cNvSpPr>
            <a:spLocks noGrp="1"/>
          </p:cNvSpPr>
          <p:nvPr>
            <p:ph idx="1"/>
          </p:nvPr>
        </p:nvSpPr>
        <p:spPr>
          <a:xfrm>
            <a:off x="314121" y="1431925"/>
            <a:ext cx="7273230" cy="535463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altLang="de-DE" sz="2400" b="1" dirty="0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Hochschulsportprogramm </a:t>
            </a:r>
            <a:r>
              <a:rPr lang="de-DE" altLang="de-DE" b="1" dirty="0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 </a:t>
            </a:r>
            <a:r>
              <a:rPr lang="de-DE" altLang="de-DE" sz="2400" b="1" i="1" dirty="0" err="1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university</a:t>
            </a:r>
            <a:r>
              <a:rPr lang="de-DE" altLang="de-DE" sz="2400" b="1" i="1" dirty="0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b="1" i="1" dirty="0" err="1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sport</a:t>
            </a:r>
            <a:r>
              <a:rPr lang="de-DE" altLang="de-DE" sz="2400" b="1" i="1" dirty="0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b="1" i="1" dirty="0" err="1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program</a:t>
            </a:r>
            <a:endParaRPr lang="de-DE" altLang="de-DE" sz="24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1">
              <a:spcBef>
                <a:spcPts val="0"/>
              </a:spcBef>
              <a:buFont typeface="Wingdings" pitchFamily="2" charset="2"/>
              <a:buNone/>
            </a:pPr>
            <a:r>
              <a:rPr lang="de-DE" altLang="de-DE" sz="1800" dirty="0"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www.hochschulsport.uni-freiburg.de</a:t>
            </a:r>
            <a:endParaRPr lang="de-DE" altLang="de-DE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Anmeldung / </a:t>
            </a:r>
            <a:r>
              <a:rPr lang="de-DE" altLang="de-DE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Registration</a:t>
            </a:r>
            <a: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: ab dem 08.04.2021</a:t>
            </a: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de-DE" altLang="de-DE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de-DE" altLang="de-DE" sz="18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Schnell ausgebucht </a:t>
            </a:r>
            <a:r>
              <a:rPr lang="de-DE" altLang="de-DE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 Fully </a:t>
            </a:r>
            <a:r>
              <a:rPr lang="de-DE" altLang="de-DE" sz="1800" i="1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booked</a:t>
            </a:r>
            <a:r>
              <a:rPr lang="de-DE" altLang="de-DE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1800" i="1" dirty="0" err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very</a:t>
            </a:r>
            <a:r>
              <a:rPr lang="de-DE" altLang="de-DE" sz="18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fast!</a:t>
            </a: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endParaRPr lang="de-DE" altLang="de-DE" sz="1800" i="1" dirty="0">
              <a:solidFill>
                <a:srgbClr val="FF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de-DE" altLang="de-DE" sz="24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Schwimmen </a:t>
            </a:r>
            <a:r>
              <a:rPr lang="de-DE" altLang="de-DE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 </a:t>
            </a:r>
            <a:r>
              <a:rPr lang="de-DE" altLang="de-DE" sz="24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Swimming</a:t>
            </a:r>
            <a:endParaRPr lang="de-DE" altLang="de-DE" sz="2400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de-DE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8 </a:t>
            </a:r>
            <a:r>
              <a:rPr lang="de-DE" altLang="de-DE" sz="1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Hallenb</a:t>
            </a:r>
            <a:r>
              <a:rPr lang="en-GB" altLang="de-DE" sz="1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äder</a:t>
            </a:r>
            <a:r>
              <a:rPr lang="en-GB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GB" altLang="de-DE" sz="1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mit</a:t>
            </a:r>
            <a:r>
              <a:rPr lang="en-GB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 Sauna</a:t>
            </a:r>
            <a:r>
              <a:rPr lang="en-US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/ </a:t>
            </a:r>
            <a:r>
              <a:rPr lang="en-US" altLang="de-DE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Indoor </a:t>
            </a:r>
            <a:r>
              <a:rPr lang="en-GB" altLang="de-DE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swimming pool with sauna</a:t>
            </a:r>
            <a:endParaRPr lang="de-DE" altLang="de-DE" sz="18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r>
              <a:rPr lang="de-DE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	Thermalbäder </a:t>
            </a:r>
            <a:r>
              <a:rPr lang="en-US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/ </a:t>
            </a:r>
            <a:r>
              <a:rPr lang="de-DE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Thermal </a:t>
            </a:r>
            <a:r>
              <a:rPr lang="de-DE" altLang="de-DE" sz="18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baths</a:t>
            </a:r>
            <a:endParaRPr lang="de-DE" altLang="de-DE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  <a:buFont typeface="Wingdings" pitchFamily="2" charset="2"/>
              <a:buNone/>
            </a:pPr>
            <a:endParaRPr lang="de-DE" altLang="de-DE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ts val="0"/>
              </a:spcBef>
            </a:pPr>
            <a:r>
              <a:rPr lang="de-DE" altLang="de-DE" sz="24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200 Sportvereine </a:t>
            </a:r>
            <a:r>
              <a:rPr lang="de-DE" altLang="de-DE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</a:t>
            </a:r>
            <a:r>
              <a:rPr lang="de-DE" altLang="de-DE" sz="24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sports</a:t>
            </a:r>
            <a:r>
              <a:rPr lang="de-DE" altLang="de-DE" sz="24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clubs</a:t>
            </a:r>
            <a:endParaRPr lang="de-DE" altLang="de-DE" sz="2400" b="1" i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1" eaLnBrk="1" hangingPunct="1">
              <a:spcBef>
                <a:spcPts val="0"/>
              </a:spcBef>
              <a:buNone/>
            </a:pPr>
            <a:r>
              <a:rPr lang="de-DE" altLang="de-DE" sz="1800" dirty="0">
                <a:latin typeface="Calibri" pitchFamily="34" charset="0"/>
                <a:hlinkClick r:id="rId4"/>
              </a:rPr>
              <a:t>http://www.freiburg.de/Freiburger_Sportvereine.pdf</a:t>
            </a:r>
            <a:endParaRPr lang="de-DE" altLang="de-DE" sz="1800" dirty="0">
              <a:latin typeface="Calibri" pitchFamily="34" charset="0"/>
            </a:endParaRPr>
          </a:p>
          <a:p>
            <a:pPr lvl="1" eaLnBrk="1" hangingPunct="1">
              <a:buNone/>
            </a:pPr>
            <a:endParaRPr lang="de-DE" altLang="de-DE" sz="1600" dirty="0">
              <a:solidFill>
                <a:srgbClr val="FF0000"/>
              </a:solidFill>
              <a:latin typeface="Calibri" pitchFamily="34" charset="0"/>
              <a:cs typeface="Arial" panose="020B0604020202020204" pitchFamily="34" charset="0"/>
            </a:endParaRPr>
          </a:p>
          <a:p>
            <a:pPr lvl="1" eaLnBrk="1" hangingPunct="1">
              <a:buNone/>
            </a:pPr>
            <a:r>
              <a:rPr lang="de-DE" altLang="de-DE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Angebot und die Öffnungszeiten hängen von der 7-Tage </a:t>
            </a:r>
          </a:p>
          <a:p>
            <a:pPr lvl="1" eaLnBrk="1" hangingPunct="1">
              <a:buNone/>
            </a:pPr>
            <a:r>
              <a:rPr lang="de-DE" altLang="de-DE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Inzidenz ab / </a:t>
            </a:r>
            <a:r>
              <a:rPr lang="de-DE" altLang="de-DE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de-DE" altLang="de-DE" sz="16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de-DE" altLang="de-DE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de-DE" altLang="de-DE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altLang="de-DE" sz="16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de-DE" altLang="de-DE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</a:t>
            </a:r>
            <a:r>
              <a:rPr lang="de-DE" altLang="de-DE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altLang="de-DE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 eaLnBrk="1" hangingPunct="1">
              <a:buNone/>
            </a:pPr>
            <a:r>
              <a:rPr lang="de-DE" altLang="de-DE" sz="16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determined</a:t>
            </a:r>
            <a:r>
              <a:rPr lang="de-DE" altLang="de-DE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altLang="de-DE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altLang="de-DE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de-DE" altLang="de-DE" sz="16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days</a:t>
            </a:r>
            <a:r>
              <a:rPr lang="de-DE" altLang="de-DE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incidence</a:t>
            </a:r>
            <a:r>
              <a:rPr lang="de-DE" altLang="de-DE" sz="16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None/>
            </a:pPr>
            <a:endParaRPr lang="de-DE" altLang="de-DE" sz="1400" dirty="0">
              <a:latin typeface="Calibri" pitchFamily="34" charset="0"/>
            </a:endParaRPr>
          </a:p>
        </p:txBody>
      </p:sp>
      <p:sp>
        <p:nvSpPr>
          <p:cNvPr id="35843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4000" b="1" dirty="0"/>
              <a:t>Sport</a:t>
            </a: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  <p:pic>
        <p:nvPicPr>
          <p:cNvPr id="3074" name="Picture 2" descr="Ähnliches Fot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4" r="15068"/>
          <a:stretch/>
        </p:blipFill>
        <p:spPr bwMode="auto">
          <a:xfrm>
            <a:off x="6274990" y="1842394"/>
            <a:ext cx="2588821" cy="2543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4"/>
          <a:stretch/>
        </p:blipFill>
        <p:spPr bwMode="auto">
          <a:xfrm>
            <a:off x="6306662" y="4403939"/>
            <a:ext cx="2561378" cy="20442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00132" y="57735"/>
            <a:ext cx="7056437" cy="1210418"/>
          </a:xfrm>
        </p:spPr>
        <p:txBody>
          <a:bodyPr/>
          <a:lstStyle/>
          <a:p>
            <a:pPr algn="ctr"/>
            <a:r>
              <a:rPr lang="en-US" sz="3200" b="1" dirty="0" err="1"/>
              <a:t>Suche</a:t>
            </a:r>
            <a:r>
              <a:rPr lang="en-US" sz="3200" b="1" dirty="0"/>
              <a:t> </a:t>
            </a:r>
            <a:r>
              <a:rPr lang="en-US" sz="3200" b="1" dirty="0" err="1"/>
              <a:t>nach</a:t>
            </a:r>
            <a:r>
              <a:rPr lang="en-US" sz="3200" b="1" dirty="0"/>
              <a:t> </a:t>
            </a:r>
            <a:r>
              <a:rPr lang="en-US" sz="3200" b="1" dirty="0" err="1"/>
              <a:t>professioneller</a:t>
            </a:r>
            <a:r>
              <a:rPr lang="en-US" sz="3200" b="1" dirty="0"/>
              <a:t> </a:t>
            </a:r>
            <a:r>
              <a:rPr lang="en-US" sz="3200" b="1" dirty="0" err="1"/>
              <a:t>Hilfe</a:t>
            </a:r>
            <a:r>
              <a:rPr lang="en-US" sz="3200" b="1" dirty="0"/>
              <a:t> / </a:t>
            </a:r>
            <a:r>
              <a:rPr lang="en-US" sz="3200" b="1" i="1" dirty="0"/>
              <a:t>Looking for professional support</a:t>
            </a:r>
            <a:br>
              <a:rPr lang="en-US" sz="2400" dirty="0"/>
            </a:br>
            <a:endParaRPr lang="en-GB" sz="3200" i="1" dirty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18932" y="1182407"/>
            <a:ext cx="8424936" cy="512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marL="285750" indent="-285750" algn="l">
              <a:buFontTx/>
              <a:buChar char="-"/>
            </a:pP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Solltest du oder deine KommilitonInnen </a:t>
            </a: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</a:rPr>
              <a:t>professionelle Hilfe 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brauchen, gibt es hier ein paar Anlaufstellen /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If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you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are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or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fellow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student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is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in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need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chemeClr val="accent6"/>
                </a:solidFill>
                <a:latin typeface="Calibri" panose="020F0502020204030204" pitchFamily="34" charset="0"/>
              </a:rPr>
              <a:t>for</a:t>
            </a: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</a:rPr>
              <a:t> professional support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here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are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some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places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turn </a:t>
            </a:r>
            <a:r>
              <a:rPr lang="de-DE" dirty="0" err="1">
                <a:solidFill>
                  <a:srgbClr val="000000"/>
                </a:solidFill>
                <a:latin typeface="Calibri" panose="020F0502020204030204" pitchFamily="34" charset="0"/>
              </a:rPr>
              <a:t>to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</a:p>
          <a:p>
            <a:pPr marL="285750" indent="-285750" algn="l">
              <a:buFontTx/>
              <a:buChar char="-"/>
            </a:pP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https://www.swfr.de/en/social-services/psychological-counselling/</a:t>
            </a:r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 algn="l">
              <a:buFontTx/>
              <a:buChar char="-"/>
            </a:pP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https://www.b2-freiburg.de/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https://ifightdepression.com/en/</a:t>
            </a: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https://efl-fr.de/html/content/welcome879.html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 algn="l">
              <a:buFontTx/>
              <a:buChar char="-"/>
            </a:pP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7"/>
              </a:rPr>
              <a:t>https://www.uniklinik-freiburg.de/psych/verhaltensempfehlungen-corona-krise.html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8"/>
              </a:rPr>
              <a:t>http://www.telefonseelsorge-freiburg.de/cms/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pPr marL="285750" indent="-285750" algn="l">
              <a:buFontTx/>
              <a:buChar char="-"/>
            </a:pP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9"/>
              </a:rPr>
              <a:t>https://www.beratungsstelle-freiburg.de/html/startseite.html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937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00132" y="351649"/>
            <a:ext cx="7056437" cy="1210418"/>
          </a:xfrm>
        </p:spPr>
        <p:txBody>
          <a:bodyPr/>
          <a:lstStyle/>
          <a:p>
            <a:pPr algn="ctr"/>
            <a:r>
              <a:rPr lang="en-US" sz="3200" b="1" dirty="0" err="1"/>
              <a:t>Finanzielles</a:t>
            </a:r>
            <a:r>
              <a:rPr lang="en-US" sz="3200" b="1" dirty="0"/>
              <a:t> / Financial concerns</a:t>
            </a:r>
            <a:br>
              <a:rPr lang="en-US" sz="3200" b="1" dirty="0"/>
            </a:br>
            <a:endParaRPr lang="en-GB" sz="3200" b="1" i="1" dirty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79351" y="614049"/>
            <a:ext cx="8424936" cy="553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marL="285750" indent="-285750" algn="l">
              <a:buFontTx/>
              <a:buChar char="-"/>
            </a:pP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DE" sz="18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2"/>
                </a:solidFill>
                <a:latin typeface="Calibri" panose="020F0502020204030204" pitchFamily="34" charset="0"/>
              </a:rPr>
              <a:t>Überblick des SWFR über finanzielle Unterstützung </a:t>
            </a:r>
            <a:r>
              <a:rPr lang="de-DE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/ </a:t>
            </a:r>
            <a:r>
              <a:rPr lang="de-DE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Overview</a:t>
            </a:r>
            <a:r>
              <a:rPr lang="de-DE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de-DE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of</a:t>
            </a:r>
            <a:r>
              <a:rPr lang="de-DE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de-DE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financial</a:t>
            </a:r>
            <a:r>
              <a:rPr lang="de-DE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support </a:t>
            </a:r>
            <a:r>
              <a:rPr lang="de-DE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options</a:t>
            </a:r>
            <a:r>
              <a:rPr lang="de-DE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de-DE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provided</a:t>
            </a:r>
            <a:r>
              <a:rPr lang="de-DE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de-DE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by</a:t>
            </a:r>
            <a:r>
              <a:rPr lang="de-DE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de-DE" b="1" i="1" dirty="0" err="1">
                <a:solidFill>
                  <a:schemeClr val="accent2"/>
                </a:solidFill>
                <a:latin typeface="Calibri" panose="020F0502020204030204" pitchFamily="34" charset="0"/>
              </a:rPr>
              <a:t>the</a:t>
            </a:r>
            <a:r>
              <a:rPr lang="de-DE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 SWFR: </a:t>
            </a:r>
            <a:r>
              <a:rPr lang="de-DE" sz="1800" b="1" i="0" u="none" strike="noStrike" baseline="0" dirty="0">
                <a:solidFill>
                  <a:schemeClr val="accent2"/>
                </a:solidFill>
                <a:latin typeface="Calibri" panose="020F0502020204030204" pitchFamily="34" charset="0"/>
                <a:hlinkClick r:id="rId3"/>
              </a:rPr>
              <a:t>h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ttps://www.swfr.de/en/money/corona-emergency-aid/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de-DE" b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endParaRPr lang="de-DE" b="1" dirty="0">
              <a:solidFill>
                <a:schemeClr val="accent2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Zentrale Studienberatung bietet Stipendienberatung / Central Academic </a:t>
            </a:r>
            <a:r>
              <a:rPr lang="de-DE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Advising</a:t>
            </a:r>
            <a: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(Student Service Center) </a:t>
            </a:r>
            <a:r>
              <a:rPr lang="de-DE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provides</a:t>
            </a:r>
            <a: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consultation</a:t>
            </a:r>
            <a: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on </a:t>
            </a:r>
            <a:r>
              <a:rPr lang="de-DE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scholarships</a:t>
            </a:r>
            <a: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: </a:t>
            </a:r>
            <a:r>
              <a:rPr lang="de-DE" i="1" dirty="0">
                <a:latin typeface="Calibri" panose="020F0502020204030204" pitchFamily="34" charset="0"/>
              </a:rPr>
              <a:t>Here </a:t>
            </a:r>
            <a:r>
              <a:rPr lang="de-DE" i="1" dirty="0" err="1">
                <a:latin typeface="Calibri" panose="020F0502020204030204" pitchFamily="34" charset="0"/>
              </a:rPr>
              <a:t>you</a:t>
            </a:r>
            <a:r>
              <a:rPr lang="de-DE" i="1" dirty="0">
                <a:latin typeface="Calibri" panose="020F0502020204030204" pitchFamily="34" charset="0"/>
              </a:rPr>
              <a:t> </a:t>
            </a:r>
            <a:r>
              <a:rPr lang="de-DE" i="1" dirty="0" err="1">
                <a:latin typeface="Calibri" panose="020F0502020204030204" pitchFamily="34" charset="0"/>
              </a:rPr>
              <a:t>can</a:t>
            </a:r>
            <a:r>
              <a:rPr lang="de-DE" i="1" dirty="0">
                <a:latin typeface="Calibri" panose="020F0502020204030204" pitchFamily="34" charset="0"/>
              </a:rPr>
              <a:t> </a:t>
            </a:r>
            <a:r>
              <a:rPr lang="de-DE" i="1" dirty="0" err="1">
                <a:latin typeface="Calibri" panose="020F0502020204030204" pitchFamily="34" charset="0"/>
              </a:rPr>
              <a:t>make</a:t>
            </a:r>
            <a:r>
              <a:rPr lang="de-DE" i="1" dirty="0">
                <a:latin typeface="Calibri" panose="020F0502020204030204" pitchFamily="34" charset="0"/>
              </a:rPr>
              <a:t> an </a:t>
            </a:r>
            <a:r>
              <a:rPr lang="de-DE" i="1" dirty="0" err="1">
                <a:latin typeface="Calibri" panose="020F0502020204030204" pitchFamily="34" charset="0"/>
              </a:rPr>
              <a:t>appointment</a:t>
            </a:r>
            <a:r>
              <a:rPr lang="de-DE" i="1" dirty="0">
                <a:latin typeface="Calibri" panose="020F0502020204030204" pitchFamily="34" charset="0"/>
              </a:rPr>
              <a:t>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http://www.studium.uni-freiburg.de/de/beratung/terminvereinbarung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de-DE" dirty="0"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endParaRPr lang="de-DE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u="none" strike="noStrike" baseline="0" dirty="0">
                <a:latin typeface="Calibri" panose="020F0502020204030204" pitchFamily="34" charset="0"/>
              </a:rPr>
              <a:t>Du suchst einen Job? / </a:t>
            </a:r>
            <a:r>
              <a:rPr lang="de-DE" sz="1800" i="1" u="none" strike="noStrike" baseline="0" dirty="0" err="1">
                <a:latin typeface="Calibri" panose="020F0502020204030204" pitchFamily="34" charset="0"/>
              </a:rPr>
              <a:t>You</a:t>
            </a:r>
            <a:r>
              <a:rPr lang="de-DE" sz="1800" i="1" u="none" strike="noStrike" baseline="0" dirty="0">
                <a:latin typeface="Calibri" panose="020F0502020204030204" pitchFamily="34" charset="0"/>
              </a:rPr>
              <a:t> </a:t>
            </a:r>
            <a:r>
              <a:rPr lang="de-DE" sz="1800" i="1" u="none" strike="noStrike" baseline="0" dirty="0" err="1">
                <a:latin typeface="Calibri" panose="020F0502020204030204" pitchFamily="34" charset="0"/>
              </a:rPr>
              <a:t>are</a:t>
            </a:r>
            <a:r>
              <a:rPr lang="de-DE" sz="1800" i="1" u="none" strike="noStrike" baseline="0" dirty="0">
                <a:latin typeface="Calibri" panose="020F0502020204030204" pitchFamily="34" charset="0"/>
              </a:rPr>
              <a:t> </a:t>
            </a:r>
            <a:r>
              <a:rPr lang="de-DE" sz="1800" i="1" u="none" strike="noStrike" baseline="0" dirty="0" err="1">
                <a:latin typeface="Calibri" panose="020F0502020204030204" pitchFamily="34" charset="0"/>
              </a:rPr>
              <a:t>looking</a:t>
            </a:r>
            <a:r>
              <a:rPr lang="de-DE" sz="1800" i="1" u="none" strike="noStrike" baseline="0" dirty="0">
                <a:latin typeface="Calibri" panose="020F0502020204030204" pitchFamily="34" charset="0"/>
              </a:rPr>
              <a:t> </a:t>
            </a:r>
            <a:r>
              <a:rPr lang="de-DE" sz="1800" i="1" u="none" strike="noStrike" baseline="0" dirty="0" err="1">
                <a:latin typeface="Calibri" panose="020F0502020204030204" pitchFamily="34" charset="0"/>
              </a:rPr>
              <a:t>for</a:t>
            </a:r>
            <a:r>
              <a:rPr lang="de-DE" sz="1800" i="1" u="none" strike="noStrike" baseline="0" dirty="0">
                <a:latin typeface="Calibri" panose="020F0502020204030204" pitchFamily="34" charset="0"/>
              </a:rPr>
              <a:t> a </a:t>
            </a:r>
            <a:r>
              <a:rPr lang="de-DE" sz="1800" i="1" u="none" strike="noStrike" baseline="0" dirty="0" err="1">
                <a:latin typeface="Calibri" panose="020F0502020204030204" pitchFamily="34" charset="0"/>
              </a:rPr>
              <a:t>job</a:t>
            </a:r>
            <a:r>
              <a:rPr lang="de-DE" sz="1800" i="1" u="none" strike="noStrike" baseline="0" dirty="0">
                <a:latin typeface="Calibri" panose="020F0502020204030204" pitchFamily="34" charset="0"/>
              </a:rPr>
              <a:t>? </a:t>
            </a:r>
            <a:r>
              <a:rPr lang="de-DE" sz="1800" b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Jobvermittlung /</a:t>
            </a:r>
            <a:r>
              <a:rPr lang="de-DE" sz="1800" i="1" u="none" strike="noStrike" baseline="0" dirty="0">
                <a:latin typeface="Calibri" panose="020F0502020204030204" pitchFamily="34" charset="0"/>
              </a:rPr>
              <a:t> </a:t>
            </a:r>
            <a:r>
              <a:rPr lang="de-DE" sz="1800" b="1" i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Job-placement-service </a:t>
            </a:r>
            <a:r>
              <a:rPr lang="de-DE" sz="1800" b="1" i="1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</a:rPr>
              <a:t>of</a:t>
            </a:r>
            <a:r>
              <a:rPr lang="de-DE" sz="1800" b="1" i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sz="1800" b="1" i="1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</a:rPr>
              <a:t>th</a:t>
            </a:r>
            <a:r>
              <a:rPr lang="de-DE" sz="1800" b="1" i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SWFR:</a:t>
            </a:r>
            <a:b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</a:b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https://www.swfr.de/en/money/studijob/job-placement-service/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endParaRPr lang="de-DE" sz="1800" b="0" i="1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endParaRPr lang="de-DE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Deutsches Studentenwerk bietet Informationen zu Finanzierungsoptionen / </a:t>
            </a:r>
            <a:r>
              <a:rPr lang="de-DE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provides</a:t>
            </a:r>
            <a: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information</a:t>
            </a:r>
            <a: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on </a:t>
            </a:r>
            <a:r>
              <a:rPr lang="de-DE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financing</a:t>
            </a:r>
            <a: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options</a:t>
            </a:r>
            <a:r>
              <a:rPr lang="de-DE" b="1" dirty="0">
                <a:solidFill>
                  <a:schemeClr val="accent6"/>
                </a:solidFill>
                <a:latin typeface="Calibri" panose="020F0502020204030204" pitchFamily="34" charset="0"/>
              </a:rPr>
              <a:t>: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http://www.internationale-studierende.de/en/home/</a:t>
            </a:r>
            <a:endParaRPr lang="de-DE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8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There</a:t>
            </a:r>
            <a:r>
              <a:rPr lang="de-DE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180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is</a:t>
            </a:r>
            <a:r>
              <a:rPr lang="de-DE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a </a:t>
            </a:r>
            <a:r>
              <a:rPr lang="de-DE" sz="1800" b="1" i="0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</a:rPr>
              <a:t>student</a:t>
            </a:r>
            <a:r>
              <a:rPr lang="de-DE" sz="1800" b="1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sz="1800" b="1" i="0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</a:rPr>
              <a:t>emergency</a:t>
            </a:r>
            <a:r>
              <a:rPr lang="de-DE" sz="1800" b="1" i="0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sz="1800" b="1" i="0" u="none" strike="noStrike" baseline="0" dirty="0" err="1">
                <a:solidFill>
                  <a:schemeClr val="accent6"/>
                </a:solidFill>
                <a:latin typeface="Calibri" panose="020F0502020204030204" pitchFamily="34" charset="0"/>
              </a:rPr>
              <a:t>fund</a:t>
            </a:r>
            <a:r>
              <a:rPr lang="de-DE" sz="18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7"/>
              </a:rPr>
              <a:t>http://www.pr.uni-freiburg.de/pm-en/press-releases-2020/launch-of-the-201cstudiennothilfe201d-student-emergency-fund?set_language=en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endParaRPr lang="de-D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de-DE" i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27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736146" y="71437"/>
            <a:ext cx="7056437" cy="1210418"/>
          </a:xfrm>
        </p:spPr>
        <p:txBody>
          <a:bodyPr/>
          <a:lstStyle/>
          <a:p>
            <a:pPr algn="ctr"/>
            <a:r>
              <a:rPr lang="en-US" sz="3200" b="1" dirty="0" err="1"/>
              <a:t>Zukunftsplanung</a:t>
            </a:r>
            <a:r>
              <a:rPr lang="en-US" sz="3200" b="1" dirty="0"/>
              <a:t> / </a:t>
            </a:r>
            <a:br>
              <a:rPr lang="en-US" sz="3200" b="1" dirty="0"/>
            </a:br>
            <a:r>
              <a:rPr lang="en-US" sz="3200" b="1" i="1" dirty="0"/>
              <a:t>Planning for the future</a:t>
            </a:r>
            <a:br>
              <a:rPr lang="en-US" sz="3200" b="1" dirty="0"/>
            </a:br>
            <a:endParaRPr lang="en-GB" sz="3200" b="1" i="1" dirty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93089" y="1281855"/>
            <a:ext cx="8629532" cy="501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000" b="1" i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Job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-Teaser Career Center: </a:t>
            </a:r>
            <a:b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3"/>
              </a:rPr>
              <a:t>https://www.studium.uni-freiburg.de/en/counseling/career/jobteaser?set_language=en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de-DE" b="1" i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b="1" i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000" b="1" u="none" strike="noStrike" baseline="0" dirty="0">
                <a:solidFill>
                  <a:schemeClr val="accent6"/>
                </a:solidFill>
                <a:latin typeface="Calibri" panose="020F0502020204030204" pitchFamily="34" charset="0"/>
              </a:rPr>
              <a:t>Informationen zu</a:t>
            </a: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</a:rPr>
              <a:t>m Bewerben und Arbeiten in Deutschland / </a:t>
            </a:r>
            <a:r>
              <a:rPr lang="de-DE" sz="2000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advice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on </a:t>
            </a:r>
            <a:r>
              <a:rPr lang="de-DE" sz="2000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working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in </a:t>
            </a:r>
            <a:r>
              <a:rPr lang="de-DE" sz="2000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germany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: </a:t>
            </a:r>
            <a:b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</a:b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4"/>
              </a:rPr>
              <a:t>https://www.make-it-in-germany.com/en/jobs/applying-for-a-job/application/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b="1" i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800" b="1" i="1" u="none" strike="noStrike" baseline="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</a:rPr>
              <a:t>Promotion / </a:t>
            </a:r>
            <a:r>
              <a:rPr lang="de-DE" sz="2000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Obtaining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a PhD </a:t>
            </a:r>
            <a:r>
              <a:rPr lang="de-DE" sz="2000" i="1" dirty="0">
                <a:latin typeface="Calibri" panose="020F0502020204030204" pitchFamily="34" charset="0"/>
              </a:rPr>
              <a:t>(</a:t>
            </a:r>
            <a:r>
              <a:rPr lang="de-DE" sz="2000" i="1" dirty="0" err="1">
                <a:latin typeface="Calibri" panose="020F0502020204030204" pitchFamily="34" charset="0"/>
              </a:rPr>
              <a:t>advising</a:t>
            </a:r>
            <a:r>
              <a:rPr lang="de-DE" sz="2000" i="1" dirty="0">
                <a:latin typeface="Calibri" panose="020F0502020204030204" pitchFamily="34" charset="0"/>
              </a:rPr>
              <a:t> </a:t>
            </a:r>
            <a:r>
              <a:rPr lang="de-DE" sz="2000" i="1" dirty="0" err="1">
                <a:latin typeface="Calibri" panose="020F0502020204030204" pitchFamily="34" charset="0"/>
              </a:rPr>
              <a:t>from</a:t>
            </a:r>
            <a:r>
              <a:rPr lang="de-DE" sz="2000" i="1" dirty="0">
                <a:latin typeface="Calibri" panose="020F0502020204030204" pitchFamily="34" charset="0"/>
              </a:rPr>
              <a:t> International Graduate Academy):</a:t>
            </a:r>
            <a:br>
              <a:rPr lang="de-DE" b="1" i="1" dirty="0">
                <a:solidFill>
                  <a:schemeClr val="accent6"/>
                </a:solidFill>
                <a:latin typeface="Calibri" panose="020F0502020204030204" pitchFamily="34" charset="0"/>
              </a:rPr>
            </a:b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5"/>
              </a:rPr>
              <a:t>https://www.frs.uni-freiburg.de/en/iga-en?set_language=en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b="1" i="1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de-DE" sz="1800" b="1" i="1" u="none" strike="noStrike" baseline="0" dirty="0">
              <a:solidFill>
                <a:schemeClr val="accent6"/>
              </a:solidFill>
              <a:latin typeface="Calibri" panose="020F050202020403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chemeClr val="accent6"/>
                </a:solidFill>
                <a:latin typeface="Calibri" panose="020F0502020204030204" pitchFamily="34" charset="0"/>
              </a:rPr>
              <a:t>Kostenlose Online-Kurse / 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Free online </a:t>
            </a:r>
            <a:r>
              <a:rPr lang="de-DE" sz="2000" b="1" i="1" dirty="0" err="1">
                <a:solidFill>
                  <a:schemeClr val="accent6"/>
                </a:solidFill>
                <a:latin typeface="Calibri" panose="020F0502020204030204" pitchFamily="34" charset="0"/>
              </a:rPr>
              <a:t>courses</a:t>
            </a:r>
            <a:r>
              <a:rPr lang="de-DE" sz="2000" b="1" i="1" dirty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de-DE" sz="2000" i="1" dirty="0">
                <a:latin typeface="Calibri" panose="020F0502020204030204" pitchFamily="34" charset="0"/>
              </a:rPr>
              <a:t>(</a:t>
            </a:r>
            <a:r>
              <a:rPr lang="de-DE" sz="2000" i="1" dirty="0" err="1">
                <a:latin typeface="Calibri" panose="020F0502020204030204" pitchFamily="34" charset="0"/>
              </a:rPr>
              <a:t>preparing</a:t>
            </a:r>
            <a:r>
              <a:rPr lang="de-DE" sz="2000" i="1" dirty="0">
                <a:latin typeface="Calibri" panose="020F0502020204030204" pitchFamily="34" charset="0"/>
              </a:rPr>
              <a:t> </a:t>
            </a:r>
            <a:r>
              <a:rPr lang="de-DE" sz="2000" i="1" dirty="0" err="1">
                <a:latin typeface="Calibri" panose="020F0502020204030204" pitchFamily="34" charset="0"/>
              </a:rPr>
              <a:t>you</a:t>
            </a:r>
            <a:r>
              <a:rPr lang="de-DE" sz="2000" i="1" dirty="0">
                <a:latin typeface="Calibri" panose="020F0502020204030204" pitchFamily="34" charset="0"/>
              </a:rPr>
              <a:t> fot </a:t>
            </a:r>
            <a:r>
              <a:rPr lang="de-DE" sz="2000" i="1" dirty="0" err="1">
                <a:latin typeface="Calibri" panose="020F0502020204030204" pitchFamily="34" charset="0"/>
              </a:rPr>
              <a:t>success</a:t>
            </a:r>
            <a:r>
              <a:rPr lang="de-DE" sz="2000" i="1" dirty="0">
                <a:latin typeface="Calibri" panose="020F0502020204030204" pitchFamily="34" charset="0"/>
              </a:rPr>
              <a:t> in </a:t>
            </a:r>
            <a:r>
              <a:rPr lang="de-DE" sz="2000" i="1" dirty="0" err="1">
                <a:latin typeface="Calibri" panose="020F0502020204030204" pitchFamily="34" charset="0"/>
              </a:rPr>
              <a:t>your</a:t>
            </a:r>
            <a:r>
              <a:rPr lang="de-DE" sz="2000" i="1" dirty="0">
                <a:latin typeface="Calibri" panose="020F0502020204030204" pitchFamily="34" charset="0"/>
              </a:rPr>
              <a:t> </a:t>
            </a:r>
            <a:r>
              <a:rPr lang="de-DE" sz="2000" i="1" dirty="0" err="1">
                <a:latin typeface="Calibri" panose="020F0502020204030204" pitchFamily="34" charset="0"/>
              </a:rPr>
              <a:t>workplace</a:t>
            </a:r>
            <a:r>
              <a:rPr lang="de-DE" sz="2000" i="1" dirty="0">
                <a:latin typeface="Calibri" panose="020F0502020204030204" pitchFamily="34" charset="0"/>
              </a:rPr>
              <a:t>)</a:t>
            </a:r>
            <a:r>
              <a:rPr lang="de-DE" sz="2000" dirty="0">
                <a:latin typeface="Calibri" panose="020F0502020204030204" pitchFamily="34" charset="0"/>
              </a:rPr>
              <a:t>:</a:t>
            </a:r>
          </a:p>
          <a:p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6"/>
              </a:rPr>
              <a:t>https://www.edx.org/course/unlocking-your-employability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  <a:p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7"/>
              </a:rPr>
              <a:t>https://www.edx.org/course/attending-a-networking-event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8"/>
              </a:rPr>
              <a:t>https://www.coursera.org/learn/europe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</a:p>
          <a:p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hlinkClick r:id="rId9"/>
              </a:rPr>
              <a:t>https://www.edx.org/course/launching-new-ventures</a:t>
            </a:r>
            <a:r>
              <a:rPr lang="de-DE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</a:t>
            </a:r>
            <a:endParaRPr lang="de-DE" sz="1800" b="1" i="1" u="none" strike="noStrike" baseline="0" dirty="0">
              <a:solidFill>
                <a:schemeClr val="accent6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171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el 1"/>
          <p:cNvSpPr>
            <a:spLocks noGrp="1"/>
          </p:cNvSpPr>
          <p:nvPr>
            <p:ph type="title"/>
          </p:nvPr>
        </p:nvSpPr>
        <p:spPr>
          <a:xfrm>
            <a:off x="0" y="115888"/>
            <a:ext cx="8172450" cy="936625"/>
          </a:xfrm>
        </p:spPr>
        <p:txBody>
          <a:bodyPr/>
          <a:lstStyle/>
          <a:p>
            <a:pPr algn="ctr"/>
            <a:r>
              <a:rPr lang="de-DE" altLang="de-DE" sz="3200" b="1"/>
              <a:t>Haftpflichtversicherung </a:t>
            </a:r>
            <a:br>
              <a:rPr lang="de-DE" altLang="de-DE" sz="3200" b="1"/>
            </a:br>
            <a:r>
              <a:rPr lang="de-DE" altLang="de-DE" sz="3200" b="1" i="1"/>
              <a:t>Indemnity Insurance</a:t>
            </a: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  <p:sp>
        <p:nvSpPr>
          <p:cNvPr id="20485" name="TextBox 2"/>
          <p:cNvSpPr txBox="1">
            <a:spLocks noChangeArrowheads="1"/>
          </p:cNvSpPr>
          <p:nvPr/>
        </p:nvSpPr>
        <p:spPr bwMode="auto">
          <a:xfrm>
            <a:off x="339724" y="1397000"/>
            <a:ext cx="4736331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</a:pPr>
            <a:endParaRPr lang="en-US" sz="2000" dirty="0">
              <a:latin typeface="Calibri" pitchFamily="34" charset="0"/>
            </a:endParaRPr>
          </a:p>
          <a:p>
            <a:pPr marL="360363" indent="-360363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</a:rPr>
              <a:t>Die </a:t>
            </a:r>
            <a:r>
              <a:rPr lang="en-US" sz="2000" b="1" dirty="0" err="1">
                <a:solidFill>
                  <a:schemeClr val="accent2"/>
                </a:solidFill>
                <a:latin typeface="Calibri" pitchFamily="34" charset="0"/>
              </a:rPr>
              <a:t>Haftplichtversicherung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übernimmt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Kosten</a:t>
            </a:r>
            <a:r>
              <a:rPr lang="en-US" sz="2000" dirty="0">
                <a:latin typeface="Calibri" pitchFamily="34" charset="0"/>
              </a:rPr>
              <a:t> von </a:t>
            </a:r>
            <a:r>
              <a:rPr lang="en-US" sz="2000" dirty="0" err="1">
                <a:latin typeface="Calibri" pitchFamily="34" charset="0"/>
              </a:rPr>
              <a:t>Sach</a:t>
            </a:r>
            <a:r>
              <a:rPr lang="en-US" sz="2000" dirty="0">
                <a:latin typeface="Calibri" pitchFamily="34" charset="0"/>
              </a:rPr>
              <a:t>- und </a:t>
            </a:r>
            <a:r>
              <a:rPr lang="en-US" sz="2000" dirty="0" err="1">
                <a:latin typeface="Calibri" pitchFamily="34" charset="0"/>
              </a:rPr>
              <a:t>Personensch</a:t>
            </a:r>
            <a:r>
              <a:rPr lang="en-GB" sz="2000" dirty="0">
                <a:latin typeface="Calibri" pitchFamily="34" charset="0"/>
              </a:rPr>
              <a:t>ä</a:t>
            </a:r>
            <a:r>
              <a:rPr lang="en-US" sz="2000" dirty="0">
                <a:latin typeface="Calibri" pitchFamily="34" charset="0"/>
              </a:rPr>
              <a:t>den, die du </a:t>
            </a:r>
            <a:r>
              <a:rPr lang="en-US" sz="2000" dirty="0" err="1">
                <a:latin typeface="Calibri" pitchFamily="34" charset="0"/>
              </a:rPr>
              <a:t>verursachst</a:t>
            </a:r>
            <a:r>
              <a:rPr lang="en-US" sz="2000" dirty="0">
                <a:latin typeface="Calibri" pitchFamily="34" charset="0"/>
              </a:rPr>
              <a:t> /</a:t>
            </a:r>
          </a:p>
          <a:p>
            <a:pPr marL="360363" indent="-360363">
              <a:buClr>
                <a:schemeClr val="accent1"/>
              </a:buClr>
            </a:pPr>
            <a:r>
              <a:rPr lang="en-US" i="1" dirty="0">
                <a:latin typeface="Calibri" pitchFamily="34" charset="0"/>
              </a:rPr>
              <a:t>	</a:t>
            </a:r>
            <a:r>
              <a:rPr lang="en-US" sz="2000" i="1" dirty="0">
                <a:latin typeface="Calibri" pitchFamily="34" charset="0"/>
              </a:rPr>
              <a:t>Coverage of the costs of damage to others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i="1" dirty="0">
              <a:latin typeface="Calibri" pitchFamily="34" charset="0"/>
            </a:endParaRPr>
          </a:p>
          <a:p>
            <a:pPr marL="360363" indent="-360363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b="1" dirty="0" err="1">
                <a:solidFill>
                  <a:schemeClr val="accent2"/>
                </a:solidFill>
                <a:latin typeface="Calibri" pitchFamily="34" charset="0"/>
              </a:rPr>
              <a:t>Beitrag</a:t>
            </a:r>
            <a:r>
              <a:rPr lang="en-US" sz="2000" dirty="0">
                <a:latin typeface="Calibri" pitchFamily="34" charset="0"/>
              </a:rPr>
              <a:t>: ca. 50 € </a:t>
            </a:r>
            <a:r>
              <a:rPr lang="en-US" sz="2000" dirty="0" err="1">
                <a:latin typeface="Calibri" pitchFamily="34" charset="0"/>
              </a:rPr>
              <a:t>im</a:t>
            </a:r>
            <a:r>
              <a:rPr lang="en-US" sz="2000" dirty="0">
                <a:latin typeface="Calibri" pitchFamily="34" charset="0"/>
              </a:rPr>
              <a:t> </a:t>
            </a:r>
            <a:r>
              <a:rPr lang="en-US" sz="2000" dirty="0" err="1">
                <a:latin typeface="Calibri" pitchFamily="34" charset="0"/>
              </a:rPr>
              <a:t>Jahr</a:t>
            </a:r>
            <a:endParaRPr lang="en-US" sz="2000" dirty="0">
              <a:latin typeface="Calibri" pitchFamily="34" charset="0"/>
            </a:endParaRPr>
          </a:p>
          <a:p>
            <a:pPr marL="360363" indent="-360363">
              <a:buClr>
                <a:schemeClr val="accent1"/>
              </a:buClr>
            </a:pPr>
            <a:r>
              <a:rPr lang="en-US" sz="2000" i="1" dirty="0">
                <a:latin typeface="Calibri" pitchFamily="34" charset="0"/>
              </a:rPr>
              <a:t>	fee: about 50 € per year</a:t>
            </a:r>
          </a:p>
          <a:p>
            <a:pPr>
              <a:buClr>
                <a:schemeClr val="accent1"/>
              </a:buClr>
              <a:buFont typeface="Wingdings" pitchFamily="2" charset="2"/>
              <a:buChar char="§"/>
            </a:pPr>
            <a:endParaRPr lang="en-US" sz="1600" i="1" dirty="0">
              <a:latin typeface="Calibri" pitchFamily="34" charset="0"/>
            </a:endParaRPr>
          </a:p>
          <a:p>
            <a:pPr marL="360363" indent="-360363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 err="1">
                <a:latin typeface="Calibri" pitchFamily="34" charset="0"/>
              </a:rPr>
              <a:t>Mehr</a:t>
            </a:r>
            <a:r>
              <a:rPr lang="en-US" sz="2000" dirty="0">
                <a:latin typeface="Calibri" pitchFamily="34" charset="0"/>
              </a:rPr>
              <a:t> Information </a:t>
            </a:r>
            <a:r>
              <a:rPr lang="en-US" sz="2000" i="1" dirty="0">
                <a:latin typeface="Calibri" pitchFamily="34" charset="0"/>
              </a:rPr>
              <a:t>/ more information</a:t>
            </a:r>
            <a:r>
              <a:rPr lang="en-US" sz="2000" dirty="0">
                <a:latin typeface="Calibri" pitchFamily="34" charset="0"/>
              </a:rPr>
              <a:t>: </a:t>
            </a:r>
            <a:r>
              <a:rPr lang="en-US" sz="2000" dirty="0">
                <a:latin typeface="Calibri" pitchFamily="34" charset="0"/>
                <a:hlinkClick r:id="rId3"/>
              </a:rPr>
              <a:t>global-incoming@io.uni-freiburg.de</a:t>
            </a:r>
            <a:endParaRPr lang="en-US" sz="2000" dirty="0">
              <a:latin typeface="Calibri" pitchFamily="34" charset="0"/>
            </a:endParaRPr>
          </a:p>
          <a:p>
            <a:pPr>
              <a:buClr>
                <a:schemeClr val="accent1"/>
              </a:buClr>
            </a:pPr>
            <a:endParaRPr lang="en-US" sz="2000" dirty="0">
              <a:latin typeface="Calibri" pitchFamily="34" charset="0"/>
            </a:endParaRPr>
          </a:p>
          <a:p>
            <a:pPr marL="360363" indent="-360363">
              <a:buClr>
                <a:schemeClr val="accent1"/>
              </a:buCl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  <a:hlinkClick r:id="rId4"/>
              </a:rPr>
              <a:t>Haftpflichtversicherung über Studierendenwerk</a:t>
            </a:r>
            <a:endParaRPr lang="en-US" sz="2000" dirty="0">
              <a:latin typeface="Calibri" pitchFamily="34" charset="0"/>
            </a:endParaRPr>
          </a:p>
          <a:p>
            <a:pPr marL="360363" indent="-360363">
              <a:buClr>
                <a:schemeClr val="accent1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pPr marL="360363" indent="-360363">
              <a:buClr>
                <a:schemeClr val="accent1"/>
              </a:buClr>
              <a:buFont typeface="Wingdings" pitchFamily="2" charset="2"/>
              <a:buChar char="§"/>
            </a:pPr>
            <a:endParaRPr lang="en-US" sz="2000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 </a:t>
            </a:r>
            <a:endParaRPr lang="en-GB" dirty="0">
              <a:latin typeface="Calibri" pitchFamily="34" charset="0"/>
            </a:endParaRPr>
          </a:p>
        </p:txBody>
      </p:sp>
      <p:pic>
        <p:nvPicPr>
          <p:cNvPr id="2050" name="Picture 2" descr="C:\Users\unikos\AppData\Local\Temp\smartphone-2971064_19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88840"/>
            <a:ext cx="292608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nikos\AppData\Local\Temp\accident-3714897_6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96" y="4128659"/>
            <a:ext cx="2852183" cy="190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920037" cy="1008856"/>
          </a:xfrm>
        </p:spPr>
        <p:txBody>
          <a:bodyPr/>
          <a:lstStyle/>
          <a:p>
            <a:pPr algn="ctr"/>
            <a:r>
              <a:rPr lang="de-DE" altLang="de-DE" sz="3200" b="1" dirty="0"/>
              <a:t>Steuerliche Identifikationsnummer (</a:t>
            </a:r>
            <a:r>
              <a:rPr lang="de-DE" altLang="de-DE" sz="3200" b="1" dirty="0" err="1"/>
              <a:t>IdNr</a:t>
            </a:r>
            <a:r>
              <a:rPr lang="de-DE" altLang="de-DE" sz="3200" b="1" dirty="0"/>
              <a:t>)</a:t>
            </a:r>
            <a:br>
              <a:rPr lang="de-DE" altLang="de-DE" sz="3200" dirty="0"/>
            </a:br>
            <a:r>
              <a:rPr lang="de-DE" altLang="de-DE" sz="3200" b="1" i="1" dirty="0" err="1"/>
              <a:t>Tax</a:t>
            </a:r>
            <a:r>
              <a:rPr lang="de-DE" altLang="de-DE" sz="3200" b="1" i="1" dirty="0"/>
              <a:t> </a:t>
            </a:r>
            <a:r>
              <a:rPr lang="de-DE" altLang="de-DE" sz="3200" b="1" i="1" dirty="0" err="1"/>
              <a:t>Identification</a:t>
            </a:r>
            <a:r>
              <a:rPr lang="de-DE" altLang="de-DE" sz="3200" b="1" i="1" dirty="0"/>
              <a:t> </a:t>
            </a:r>
            <a:r>
              <a:rPr lang="de-DE" altLang="de-DE" sz="3200" b="1" i="1" dirty="0" err="1"/>
              <a:t>Number</a:t>
            </a:r>
            <a:endParaRPr lang="de-DE" altLang="de-DE" sz="3200" b="1" i="1" dirty="0"/>
          </a:p>
        </p:txBody>
      </p:sp>
      <p:pic>
        <p:nvPicPr>
          <p:cNvPr id="21507" name="Picture 2" descr="x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5160" y="1341437"/>
            <a:ext cx="3664866" cy="488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hteck 4"/>
          <p:cNvSpPr>
            <a:spLocks noChangeArrowheads="1"/>
          </p:cNvSpPr>
          <p:nvPr/>
        </p:nvSpPr>
        <p:spPr bwMode="auto">
          <a:xfrm>
            <a:off x="4010026" y="1988840"/>
            <a:ext cx="4788814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endParaRPr lang="de-DE" altLang="de-DE" sz="2000" dirty="0">
              <a:latin typeface="Calibri" pitchFamily="34" charset="0"/>
              <a:cs typeface="Calibri" pitchFamily="34" charset="0"/>
            </a:endParaRPr>
          </a:p>
          <a:p>
            <a:pPr marL="360363" indent="-360363">
              <a:buClr>
                <a:schemeClr val="accent1"/>
              </a:buClr>
              <a:buFont typeface="Wingdings" pitchFamily="2" charset="2"/>
              <a:buChar char="§"/>
            </a:pPr>
            <a:endParaRPr lang="en-US" sz="2400" i="1" dirty="0">
              <a:latin typeface="Calibri" pitchFamily="34" charset="0"/>
            </a:endParaRPr>
          </a:p>
          <a:p>
            <a:pPr algn="ctr">
              <a:buClr>
                <a:schemeClr val="accent1"/>
              </a:buClr>
            </a:pPr>
            <a:r>
              <a:rPr lang="en-US" sz="2400" b="1" dirty="0" err="1">
                <a:solidFill>
                  <a:schemeClr val="accent6"/>
                </a:solidFill>
                <a:latin typeface="Calibri" pitchFamily="34" charset="0"/>
              </a:rPr>
              <a:t>Bitte</a:t>
            </a:r>
            <a:r>
              <a:rPr lang="en-US" sz="2400" b="1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libri" pitchFamily="34" charset="0"/>
              </a:rPr>
              <a:t>sicher</a:t>
            </a:r>
            <a:r>
              <a:rPr lang="en-US" sz="2400" b="1" dirty="0">
                <a:solidFill>
                  <a:schemeClr val="accent6"/>
                </a:solidFill>
                <a:latin typeface="Calibri" pitchFamily="34" charset="0"/>
              </a:rPr>
              <a:t> </a:t>
            </a:r>
            <a:r>
              <a:rPr lang="en-US" sz="2400" b="1" dirty="0" err="1">
                <a:solidFill>
                  <a:schemeClr val="accent6"/>
                </a:solidFill>
                <a:latin typeface="Calibri" pitchFamily="34" charset="0"/>
              </a:rPr>
              <a:t>aufbewahren</a:t>
            </a:r>
            <a:r>
              <a:rPr lang="en-US" sz="2400" b="1" dirty="0">
                <a:solidFill>
                  <a:schemeClr val="accent6"/>
                </a:solidFill>
                <a:latin typeface="Calibri" pitchFamily="34" charset="0"/>
              </a:rPr>
              <a:t>! / </a:t>
            </a:r>
            <a:r>
              <a:rPr lang="en-US" sz="2400" b="1" i="1" dirty="0">
                <a:solidFill>
                  <a:schemeClr val="accent6"/>
                </a:solidFill>
                <a:latin typeface="Calibri" pitchFamily="34" charset="0"/>
              </a:rPr>
              <a:t>Please keep it safe</a:t>
            </a:r>
          </a:p>
          <a:p>
            <a:pPr eaLnBrk="1" hangingPunct="1"/>
            <a:endParaRPr lang="de-DE" altLang="de-DE" sz="24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de-DE" altLang="de-DE" sz="2400" dirty="0">
              <a:latin typeface="Calibri" pitchFamily="34" charset="0"/>
              <a:cs typeface="Calibri" pitchFamily="34" charset="0"/>
            </a:endParaRPr>
          </a:p>
          <a:p>
            <a:pPr algn="ctr" eaLnBrk="1" hangingPunct="1"/>
            <a:r>
              <a:rPr lang="de-DE" altLang="de-DE" sz="2400" dirty="0">
                <a:latin typeface="Calibri" pitchFamily="34" charset="0"/>
                <a:cs typeface="Calibri" pitchFamily="34" charset="0"/>
              </a:rPr>
              <a:t>Weitere Informationen / </a:t>
            </a:r>
            <a:br>
              <a:rPr lang="de-DE" altLang="de-DE" sz="2400" dirty="0">
                <a:latin typeface="Calibri" pitchFamily="34" charset="0"/>
                <a:cs typeface="Calibri" pitchFamily="34" charset="0"/>
              </a:rPr>
            </a:br>
            <a:r>
              <a:rPr lang="de-DE" altLang="de-DE" sz="2400" i="1" dirty="0">
                <a:latin typeface="Calibri" pitchFamily="34" charset="0"/>
                <a:cs typeface="Calibri" pitchFamily="34" charset="0"/>
              </a:rPr>
              <a:t>More </a:t>
            </a:r>
            <a:r>
              <a:rPr lang="de-DE" altLang="de-DE" sz="2400" i="1" dirty="0" err="1">
                <a:latin typeface="Calibri" pitchFamily="34" charset="0"/>
                <a:cs typeface="Calibri" pitchFamily="34" charset="0"/>
              </a:rPr>
              <a:t>information</a:t>
            </a:r>
            <a:r>
              <a:rPr lang="de-DE" altLang="de-DE" sz="24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ctr" eaLnBrk="1" hangingPunct="1"/>
            <a:r>
              <a:rPr lang="de-DE" altLang="de-DE" sz="2400" dirty="0">
                <a:latin typeface="Calibri" pitchFamily="34" charset="0"/>
                <a:cs typeface="Calibri" pitchFamily="34" charset="0"/>
                <a:hlinkClick r:id="rId4"/>
              </a:rPr>
              <a:t>http://www.bzst.de</a:t>
            </a:r>
            <a:endParaRPr lang="de-DE" altLang="de-DE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056437" cy="720725"/>
          </a:xfrm>
        </p:spPr>
        <p:txBody>
          <a:bodyPr/>
          <a:lstStyle/>
          <a:p>
            <a:pPr algn="ctr"/>
            <a:r>
              <a:rPr lang="de-DE" altLang="de-DE" sz="3200" b="1" dirty="0"/>
              <a:t>Rundfunkbeitrag</a:t>
            </a:r>
            <a:br>
              <a:rPr lang="de-DE" altLang="de-DE" sz="3200" b="1" dirty="0"/>
            </a:br>
            <a:r>
              <a:rPr lang="de-DE" altLang="de-DE" sz="3200" b="1" i="1" dirty="0"/>
              <a:t>Public Broadcasting License Fee</a:t>
            </a:r>
          </a:p>
        </p:txBody>
      </p:sp>
      <p:sp>
        <p:nvSpPr>
          <p:cNvPr id="15363" name="Inhaltsplatzhalter 2"/>
          <p:cNvSpPr>
            <a:spLocks noGrp="1"/>
          </p:cNvSpPr>
          <p:nvPr>
            <p:ph idx="1"/>
          </p:nvPr>
        </p:nvSpPr>
        <p:spPr>
          <a:xfrm>
            <a:off x="234932" y="1283153"/>
            <a:ext cx="6827631" cy="4897016"/>
          </a:xfrm>
        </p:spPr>
        <p:txBody>
          <a:bodyPr/>
          <a:lstStyle/>
          <a:p>
            <a:pPr marL="360363" indent="-360363">
              <a:buFont typeface="Wingdings" pitchFamily="2" charset="2"/>
              <a:buNone/>
            </a:pPr>
            <a:endParaRPr lang="de-DE" altLang="de-DE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60363" indent="-360363"/>
            <a:r>
              <a:rPr lang="de-DE" altLang="de-DE" sz="2000" b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Der Rundfunkbeitrag /</a:t>
            </a:r>
          </a:p>
          <a:p>
            <a:pPr marL="360363" indent="-360363">
              <a:buNone/>
            </a:pP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Public 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Broadcasting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License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</a:p>
          <a:p>
            <a:pPr marL="0" indent="0">
              <a:buFont typeface="Wingdings" pitchFamily="2" charset="2"/>
              <a:buNone/>
            </a:pP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	17,50 € / Monat / Wohnung</a:t>
            </a:r>
          </a:p>
          <a:p>
            <a:pPr marL="400050" lvl="1" indent="0">
              <a:buFontTx/>
              <a:buNone/>
            </a:pP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	17.50 € / </a:t>
            </a:r>
            <a:r>
              <a:rPr lang="de-DE" altLang="de-DE" sz="20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month</a:t>
            </a: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/ </a:t>
            </a:r>
            <a:r>
              <a:rPr lang="de-DE" altLang="de-DE" sz="20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appartment</a:t>
            </a:r>
            <a:endParaRPr lang="de-DE" altLang="de-DE" sz="2000" b="1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00050" lvl="1" indent="0">
              <a:buFontTx/>
              <a:buNone/>
            </a:pPr>
            <a:endParaRPr lang="de-DE" altLang="de-DE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360363" indent="-360363"/>
            <a:r>
              <a:rPr lang="en-US" sz="2000" b="1" dirty="0" err="1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Mehr</a:t>
            </a:r>
            <a:r>
              <a:rPr lang="en-US" sz="2000" b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b="1" dirty="0" err="1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Informationen</a:t>
            </a:r>
            <a:r>
              <a:rPr lang="en-US" sz="2000" b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/ </a:t>
            </a:r>
            <a:r>
              <a:rPr lang="en-US" sz="2000" b="1" i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More information</a:t>
            </a:r>
            <a:r>
              <a:rPr lang="en-US" sz="2000" b="1" dirty="0">
                <a:solidFill>
                  <a:schemeClr val="accent6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www.rundfunkbeitrag.de</a:t>
            </a:r>
            <a:endParaRPr lang="de-DE" altLang="de-DE" sz="20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00050" lvl="1" indent="0">
              <a:buFontTx/>
              <a:buNone/>
            </a:pP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Bürgerinnen und Bürger </a:t>
            </a: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 Mehr  </a:t>
            </a:r>
          </a:p>
          <a:p>
            <a:pPr marL="400050" lvl="1" indent="0">
              <a:buFontTx/>
              <a:buNone/>
            </a:pP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Infomaterialien </a:t>
            </a:r>
            <a: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(Informationen in Deutsch</a:t>
            </a:r>
          </a:p>
          <a:p>
            <a:pPr marL="400050" lvl="1" indent="0">
              <a:buFontTx/>
              <a:buNone/>
            </a:pPr>
            <a: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und auch in Englisch, Russisch, Spanisch, </a:t>
            </a:r>
          </a:p>
          <a:p>
            <a:pPr marL="400050" lvl="1" indent="0">
              <a:buFontTx/>
              <a:buNone/>
            </a:pPr>
            <a: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Französisch, Türkisch und Arabisch)</a:t>
            </a:r>
          </a:p>
          <a:p>
            <a:pPr marL="400050" lvl="1" indent="0">
              <a:buFontTx/>
              <a:buNone/>
            </a:pPr>
            <a: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(</a:t>
            </a:r>
            <a: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Information in German, English, </a:t>
            </a:r>
            <a:r>
              <a:rPr lang="de-DE" altLang="de-DE" sz="2000" i="1" dirty="0" err="1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Russian</a:t>
            </a:r>
            <a: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, </a:t>
            </a:r>
            <a:r>
              <a:rPr lang="de-DE" altLang="de-DE" sz="2000" i="1" dirty="0" err="1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Spanish</a:t>
            </a:r>
            <a: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, French, Turkish and </a:t>
            </a:r>
            <a:r>
              <a:rPr lang="de-DE" altLang="de-DE" sz="2000" i="1" dirty="0" err="1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Arabic</a:t>
            </a:r>
            <a: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  <a:sym typeface="Wingdings" pitchFamily="2" charset="2"/>
              </a:rPr>
              <a:t>)</a:t>
            </a:r>
          </a:p>
          <a:p>
            <a:pPr marL="0" indent="0">
              <a:buFont typeface="Wingdings" pitchFamily="2" charset="2"/>
              <a:buNone/>
            </a:pPr>
            <a:endParaRPr lang="de-DE" altLang="de-DE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/>
            <a:endParaRPr lang="de-DE" altLang="de-DE" sz="1800" dirty="0">
              <a:latin typeface="Times New Roman" pitchFamily="18" charset="0"/>
            </a:endParaRPr>
          </a:p>
          <a:p>
            <a:pPr marL="0" indent="0"/>
            <a:endParaRPr lang="de-DE" altLang="de-DE" dirty="0"/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844675"/>
            <a:ext cx="3602038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7056437" cy="720725"/>
          </a:xfrm>
        </p:spPr>
        <p:txBody>
          <a:bodyPr/>
          <a:lstStyle/>
          <a:p>
            <a:pPr algn="ctr" eaLnBrk="1" hangingPunct="1"/>
            <a:r>
              <a:rPr lang="en-US" altLang="de-DE" sz="3200" b="1" dirty="0"/>
              <a:t>Transport- und </a:t>
            </a:r>
            <a:r>
              <a:rPr lang="en-US" altLang="de-DE" sz="3200" b="1" dirty="0" err="1"/>
              <a:t>Reisemöglichkeiten</a:t>
            </a:r>
            <a:br>
              <a:rPr lang="en-US" altLang="de-DE" sz="3200" b="1" dirty="0"/>
            </a:br>
            <a:r>
              <a:rPr lang="en-US" altLang="de-DE" sz="3200" b="1" i="1" dirty="0"/>
              <a:t>Transport and Travelling</a:t>
            </a:r>
          </a:p>
        </p:txBody>
      </p:sp>
      <p:sp>
        <p:nvSpPr>
          <p:cNvPr id="28675" name="Symbol zastępczy zawartości 2"/>
          <p:cNvSpPr>
            <a:spLocks noGrp="1"/>
          </p:cNvSpPr>
          <p:nvPr>
            <p:ph idx="1"/>
          </p:nvPr>
        </p:nvSpPr>
        <p:spPr>
          <a:xfrm>
            <a:off x="460375" y="1281339"/>
            <a:ext cx="8396486" cy="5099989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4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Fahrrad &amp; Auto/ </a:t>
            </a:r>
            <a:r>
              <a:rPr lang="de-DE" altLang="de-DE" sz="2400" b="1" i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bike &amp; </a:t>
            </a:r>
            <a:r>
              <a:rPr lang="de-DE" altLang="de-DE" sz="2400" b="1" i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car</a:t>
            </a:r>
            <a:endParaRPr lang="de-DE" altLang="de-DE" sz="2400" b="1" i="1" dirty="0">
              <a:solidFill>
                <a:schemeClr val="accent2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 dirty="0">
                <a:latin typeface="Calibri" pitchFamily="34" charset="0"/>
                <a:cs typeface="Arial" pitchFamily="34" charset="0"/>
              </a:rPr>
              <a:t>Second Hand: </a:t>
            </a:r>
            <a:r>
              <a:rPr lang="de-DE" altLang="de-DE" sz="2000" dirty="0">
                <a:latin typeface="Calibri" pitchFamily="34" charset="0"/>
                <a:cs typeface="Arial" pitchFamily="34" charset="0"/>
                <a:hlinkClick r:id="rId3"/>
              </a:rPr>
              <a:t>www.zypresse.com</a:t>
            </a:r>
            <a:r>
              <a:rPr lang="de-DE" altLang="de-DE" sz="2000" dirty="0">
                <a:latin typeface="Calibri" pitchFamily="34" charset="0"/>
                <a:cs typeface="Arial" pitchFamily="34" charset="0"/>
              </a:rPr>
              <a:t>, </a:t>
            </a:r>
            <a:r>
              <a:rPr lang="de-DE" altLang="de-DE" sz="2000" dirty="0">
                <a:latin typeface="Calibri" pitchFamily="34" charset="0"/>
                <a:cs typeface="Arial" pitchFamily="34" charset="0"/>
                <a:hlinkClick r:id="rId4"/>
              </a:rPr>
              <a:t>www.schnapp.de</a:t>
            </a:r>
            <a:r>
              <a:rPr lang="de-DE" altLang="de-DE" sz="2000" dirty="0">
                <a:latin typeface="Calibri" pitchFamily="34" charset="0"/>
                <a:cs typeface="Arial" pitchFamily="34" charset="0"/>
              </a:rPr>
              <a:t>, </a:t>
            </a:r>
            <a:r>
              <a:rPr lang="de-DE" altLang="de-DE" sz="2000" dirty="0">
                <a:latin typeface="Calibri" pitchFamily="34" charset="0"/>
                <a:cs typeface="Arial" pitchFamily="34" charset="0"/>
                <a:hlinkClick r:id="rId5"/>
              </a:rPr>
              <a:t>https://www.ebay-kleinanzeigen.de</a:t>
            </a:r>
            <a:endParaRPr lang="de-DE" altLang="de-DE" sz="2000" dirty="0"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 dirty="0">
                <a:latin typeface="Calibri" pitchFamily="34" charset="0"/>
                <a:cs typeface="Arial" pitchFamily="34" charset="0"/>
              </a:rPr>
              <a:t>Fahrradverleih / </a:t>
            </a:r>
            <a:r>
              <a:rPr lang="de-DE" altLang="de-DE" sz="2000" i="1" dirty="0">
                <a:latin typeface="Calibri" pitchFamily="34" charset="0"/>
                <a:cs typeface="Arial" pitchFamily="34" charset="0"/>
              </a:rPr>
              <a:t>Bike </a:t>
            </a:r>
            <a:r>
              <a:rPr lang="de-DE" altLang="de-DE" sz="2000" i="1" dirty="0" err="1">
                <a:latin typeface="Calibri" pitchFamily="34" charset="0"/>
                <a:cs typeface="Arial" pitchFamily="34" charset="0"/>
              </a:rPr>
              <a:t>rental</a:t>
            </a:r>
            <a:r>
              <a:rPr lang="de-DE" altLang="de-DE" sz="2000" dirty="0">
                <a:latin typeface="Calibri" pitchFamily="34" charset="0"/>
                <a:cs typeface="Arial" pitchFamily="34" charset="0"/>
              </a:rPr>
              <a:t>: </a:t>
            </a:r>
            <a:r>
              <a:rPr lang="de-DE" altLang="de-DE" sz="2000" dirty="0">
                <a:latin typeface="Calibri" pitchFamily="34" charset="0"/>
                <a:cs typeface="Arial" pitchFamily="34" charset="0"/>
                <a:hlinkClick r:id="rId6"/>
              </a:rPr>
              <a:t>https://www.frelo-freiburg.de/de</a:t>
            </a:r>
            <a:r>
              <a:rPr lang="de-DE" altLang="de-DE" sz="2000" dirty="0">
                <a:latin typeface="Calibri" pitchFamily="34" charset="0"/>
                <a:cs typeface="Arial" pitchFamily="34" charset="0"/>
              </a:rPr>
              <a:t>     </a:t>
            </a:r>
          </a:p>
          <a:p>
            <a:pPr>
              <a:spcBef>
                <a:spcPct val="0"/>
              </a:spcBef>
            </a:pPr>
            <a:r>
              <a:rPr lang="de-DE" altLang="de-DE" sz="2000" dirty="0">
                <a:latin typeface="Calibri" pitchFamily="34" charset="0"/>
                <a:cs typeface="Arial" pitchFamily="34" charset="0"/>
              </a:rPr>
              <a:t>Fahrrad-Abo / </a:t>
            </a:r>
            <a:r>
              <a:rPr lang="de-DE" altLang="de-DE" sz="2000" i="1" dirty="0">
                <a:latin typeface="Calibri" pitchFamily="34" charset="0"/>
                <a:cs typeface="Arial" pitchFamily="34" charset="0"/>
              </a:rPr>
              <a:t>Bike lease</a:t>
            </a:r>
            <a:r>
              <a:rPr lang="de-DE" altLang="de-DE" sz="2000" dirty="0">
                <a:latin typeface="Calibri" pitchFamily="34" charset="0"/>
                <a:cs typeface="Arial" pitchFamily="34" charset="0"/>
              </a:rPr>
              <a:t>: </a:t>
            </a:r>
            <a:r>
              <a:rPr lang="de-DE" altLang="de-DE" sz="2000" dirty="0">
                <a:latin typeface="Calibri" pitchFamily="34" charset="0"/>
                <a:cs typeface="Arial" pitchFamily="34" charset="0"/>
                <a:hlinkClick r:id="rId7"/>
              </a:rPr>
              <a:t>https://swapfiets.de/</a:t>
            </a:r>
            <a:endParaRPr lang="de-DE" altLang="de-DE" sz="2000" dirty="0"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 dirty="0">
                <a:latin typeface="Calibri" pitchFamily="34" charset="0"/>
                <a:cs typeface="Arial" pitchFamily="34" charset="0"/>
              </a:rPr>
              <a:t>Werkstatt und Verleih / </a:t>
            </a:r>
            <a:r>
              <a:rPr lang="de-DE" altLang="de-DE" sz="2000" i="1" dirty="0">
                <a:latin typeface="Calibri" pitchFamily="34" charset="0"/>
                <a:cs typeface="Arial" pitchFamily="34" charset="0"/>
              </a:rPr>
              <a:t>Workshop </a:t>
            </a:r>
            <a:r>
              <a:rPr lang="de-DE" altLang="de-DE" sz="2000" i="1" dirty="0" err="1">
                <a:latin typeface="Calibri" pitchFamily="34" charset="0"/>
                <a:cs typeface="Arial" pitchFamily="34" charset="0"/>
              </a:rPr>
              <a:t>and</a:t>
            </a:r>
            <a:r>
              <a:rPr lang="de-DE" altLang="de-DE" sz="2000" i="1" dirty="0">
                <a:latin typeface="Calibri" pitchFamily="34" charset="0"/>
                <a:cs typeface="Arial" pitchFamily="34" charset="0"/>
              </a:rPr>
              <a:t> </a:t>
            </a:r>
            <a:r>
              <a:rPr lang="de-DE" altLang="de-DE" sz="2000" i="1" dirty="0" err="1">
                <a:latin typeface="Calibri" pitchFamily="34" charset="0"/>
                <a:cs typeface="Arial" pitchFamily="34" charset="0"/>
              </a:rPr>
              <a:t>rental</a:t>
            </a:r>
            <a:r>
              <a:rPr lang="de-DE" altLang="de-DE" sz="2000" i="1" dirty="0">
                <a:latin typeface="Calibri" pitchFamily="34" charset="0"/>
                <a:cs typeface="Arial" pitchFamily="34" charset="0"/>
              </a:rPr>
              <a:t> : </a:t>
            </a:r>
            <a:r>
              <a:rPr lang="de-DE" altLang="de-DE" sz="2000" dirty="0">
                <a:latin typeface="Calibri" pitchFamily="34" charset="0"/>
                <a:cs typeface="Arial" pitchFamily="34" charset="0"/>
                <a:hlinkClick r:id="rId8"/>
              </a:rPr>
              <a:t>https://www.stura.uni-freiburg.de/service/verleih</a:t>
            </a:r>
            <a:r>
              <a:rPr lang="de-DE" altLang="de-DE" sz="2000" dirty="0">
                <a:latin typeface="Calibri" pitchFamily="34" charset="0"/>
                <a:cs typeface="Arial" pitchFamily="34" charset="0"/>
              </a:rPr>
              <a:t>; </a:t>
            </a:r>
            <a:r>
              <a:rPr lang="de-DE" altLang="de-DE" sz="2000" dirty="0">
                <a:latin typeface="Calibri" pitchFamily="34" charset="0"/>
                <a:cs typeface="Arial" pitchFamily="34" charset="0"/>
                <a:hlinkClick r:id="rId9"/>
              </a:rPr>
              <a:t>https://de-de.facebook.com/fwstusie/</a:t>
            </a:r>
            <a:endParaRPr lang="de-DE" altLang="de-DE" sz="2000" dirty="0"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 dirty="0">
                <a:latin typeface="Calibri" pitchFamily="34" charset="0"/>
                <a:cs typeface="Arial" pitchFamily="34" charset="0"/>
              </a:rPr>
              <a:t>Autoverleih / </a:t>
            </a:r>
            <a:r>
              <a:rPr lang="de-DE" altLang="de-DE" sz="2000" i="1" dirty="0">
                <a:latin typeface="Calibri" pitchFamily="34" charset="0"/>
                <a:cs typeface="Arial" pitchFamily="34" charset="0"/>
              </a:rPr>
              <a:t>Car </a:t>
            </a:r>
            <a:r>
              <a:rPr lang="de-DE" altLang="de-DE" sz="2000" i="1" dirty="0" err="1">
                <a:latin typeface="Calibri" pitchFamily="34" charset="0"/>
                <a:cs typeface="Arial" pitchFamily="34" charset="0"/>
              </a:rPr>
              <a:t>rental</a:t>
            </a:r>
            <a:r>
              <a:rPr lang="de-DE" altLang="de-DE" sz="2000" dirty="0">
                <a:latin typeface="Calibri" pitchFamily="34" charset="0"/>
                <a:cs typeface="Arial" pitchFamily="34" charset="0"/>
              </a:rPr>
              <a:t>: </a:t>
            </a:r>
            <a:r>
              <a:rPr lang="de-DE" altLang="de-DE" sz="2000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https://www.gruene-flotte-carsharing.de/</a:t>
            </a:r>
            <a:endParaRPr lang="de-DE" altLang="de-DE" sz="2000" dirty="0">
              <a:latin typeface="Calibri" pitchFamily="34" charset="0"/>
              <a:cs typeface="Arial" pitchFamily="34" charset="0"/>
            </a:endParaRPr>
          </a:p>
          <a:p>
            <a:pPr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600" dirty="0"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400" b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Fernbus</a:t>
            </a:r>
            <a:r>
              <a:rPr lang="de-DE" altLang="de-DE" sz="24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 &amp; Mitfahrgelegenheit/ </a:t>
            </a:r>
            <a:r>
              <a:rPr lang="de-DE" altLang="de-DE" sz="2400" b="1" i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coach</a:t>
            </a:r>
            <a:r>
              <a:rPr lang="de-DE" altLang="de-DE" sz="2400" b="1" i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 &amp; </a:t>
            </a:r>
            <a:r>
              <a:rPr lang="de-DE" altLang="de-DE" sz="2400" b="1" i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carpooling</a:t>
            </a:r>
            <a:r>
              <a:rPr lang="de-DE" altLang="de-DE" sz="2400" b="1" i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de-DE" altLang="de-DE" sz="2400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	</a:t>
            </a:r>
            <a:endParaRPr lang="de-DE" altLang="de-DE" sz="2400" b="1" i="1" dirty="0">
              <a:solidFill>
                <a:schemeClr val="accent2"/>
              </a:solidFill>
              <a:latin typeface="Calibri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de-DE" altLang="de-DE" sz="2000" dirty="0">
                <a:latin typeface="Calibri" pitchFamily="34" charset="0"/>
                <a:cs typeface="Arial" pitchFamily="34" charset="0"/>
                <a:hlinkClick r:id="rId10"/>
              </a:rPr>
              <a:t>www.flixbus.de</a:t>
            </a:r>
            <a:r>
              <a:rPr lang="de-DE" altLang="de-DE" sz="2000" dirty="0">
                <a:latin typeface="Calibri" pitchFamily="34" charset="0"/>
                <a:cs typeface="Arial" pitchFamily="34" charset="0"/>
              </a:rPr>
              <a:t> (</a:t>
            </a:r>
            <a:r>
              <a:rPr lang="de-DE" altLang="de-DE" sz="2000" dirty="0" err="1">
                <a:latin typeface="Calibri" pitchFamily="34" charset="0"/>
                <a:cs typeface="Arial" pitchFamily="34" charset="0"/>
              </a:rPr>
              <a:t>coach</a:t>
            </a:r>
            <a:r>
              <a:rPr lang="de-DE" altLang="de-DE" sz="2000" dirty="0">
                <a:latin typeface="Calibri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de-DE" altLang="de-DE" sz="2000" dirty="0">
                <a:latin typeface="Calibri" pitchFamily="34" charset="0"/>
                <a:cs typeface="Arial" pitchFamily="34" charset="0"/>
                <a:hlinkClick r:id="rId11"/>
              </a:rPr>
              <a:t>www.blablacar.de</a:t>
            </a:r>
            <a:r>
              <a:rPr lang="de-DE" altLang="de-DE" sz="2000" dirty="0">
                <a:latin typeface="Calibri" pitchFamily="34" charset="0"/>
                <a:cs typeface="Arial" pitchFamily="34" charset="0"/>
              </a:rPr>
              <a:t> (</a:t>
            </a:r>
            <a:r>
              <a:rPr lang="de-DE" altLang="de-DE" sz="2000" dirty="0" err="1">
                <a:latin typeface="Calibri" pitchFamily="34" charset="0"/>
                <a:cs typeface="Arial" pitchFamily="34" charset="0"/>
              </a:rPr>
              <a:t>carpooling</a:t>
            </a:r>
            <a:r>
              <a:rPr lang="de-DE" altLang="de-DE" sz="2000" dirty="0">
                <a:latin typeface="Calibri" pitchFamily="34" charset="0"/>
                <a:cs typeface="Arial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endParaRPr lang="de-DE" altLang="de-DE" sz="1800" dirty="0"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400" b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Zug/ </a:t>
            </a:r>
            <a:r>
              <a:rPr lang="de-DE" altLang="de-DE" sz="2400" b="1" i="1" dirty="0" err="1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train</a:t>
            </a:r>
            <a:r>
              <a:rPr lang="de-DE" altLang="de-DE" sz="2400" b="1" i="1" dirty="0">
                <a:solidFill>
                  <a:schemeClr val="accent2"/>
                </a:solidFill>
                <a:latin typeface="Calibri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de-DE" altLang="de-DE" sz="2000" dirty="0">
                <a:solidFill>
                  <a:schemeClr val="accent6"/>
                </a:solidFill>
                <a:latin typeface="Calibri" pitchFamily="34" charset="0"/>
                <a:cs typeface="Arial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www.db.de</a:t>
            </a:r>
            <a:r>
              <a:rPr lang="de-DE" altLang="de-DE" sz="2000" dirty="0">
                <a:solidFill>
                  <a:schemeClr val="accent6"/>
                </a:solidFill>
                <a:latin typeface="Calibri" pitchFamily="34" charset="0"/>
                <a:cs typeface="Arial" pitchFamily="34" charset="0"/>
              </a:rPr>
              <a:t>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 altLang="de-DE" sz="2400" b="1" i="1" dirty="0">
              <a:solidFill>
                <a:schemeClr val="accent2"/>
              </a:solidFill>
              <a:latin typeface="Calibri" pitchFamily="34" charset="0"/>
              <a:cs typeface="Arial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 altLang="de-DE" sz="1600" dirty="0">
              <a:solidFill>
                <a:schemeClr val="accent2"/>
              </a:solidFill>
              <a:latin typeface="Times New Roman" pitchFamily="18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buFont typeface="Wingdings" pitchFamily="2" charset="2"/>
              <a:buNone/>
            </a:pPr>
            <a:endParaRPr lang="de-DE" altLang="de-DE" sz="1000" dirty="0">
              <a:solidFill>
                <a:schemeClr val="accent2"/>
              </a:solidFill>
              <a:latin typeface="Times New Roman" pitchFamily="18" charset="0"/>
              <a:cs typeface="Arial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800" dirty="0">
              <a:latin typeface="Times New Roman" pitchFamily="18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800" dirty="0">
              <a:latin typeface="Calibri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800" dirty="0">
              <a:latin typeface="Calibri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800" dirty="0">
              <a:latin typeface="Calibri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800" dirty="0">
              <a:latin typeface="Calibri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800" dirty="0">
              <a:latin typeface="Calibri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dirty="0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  <p:sp>
        <p:nvSpPr>
          <p:cNvPr id="28678" name="AutoShape 7" descr="Bildergebnis für DB Mitfahrer-Ap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 alt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303" y="2132856"/>
            <a:ext cx="2202893" cy="1291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60375" y="115888"/>
            <a:ext cx="7056438" cy="720725"/>
          </a:xfrm>
        </p:spPr>
        <p:txBody>
          <a:bodyPr/>
          <a:lstStyle/>
          <a:p>
            <a:pPr algn="ctr"/>
            <a:r>
              <a:rPr lang="de-DE" altLang="de-DE" sz="3200" b="1" dirty="0"/>
              <a:t>Telefonieren und Surfen?</a:t>
            </a:r>
            <a:br>
              <a:rPr lang="de-DE" altLang="de-DE" sz="3200" b="1" dirty="0"/>
            </a:br>
            <a:r>
              <a:rPr lang="de-DE" altLang="de-DE" sz="3200" b="1" i="1" dirty="0" err="1"/>
              <a:t>Phonecalls</a:t>
            </a:r>
            <a:r>
              <a:rPr lang="de-DE" altLang="de-DE" sz="3200" b="1" i="1" dirty="0"/>
              <a:t> and Internet?</a:t>
            </a:r>
          </a:p>
        </p:txBody>
      </p:sp>
      <p:pic>
        <p:nvPicPr>
          <p:cNvPr id="31747" name="Picture 2" descr="O2: Bietet auch die Online-Kündigung an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9950" y="4622800"/>
            <a:ext cx="161925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vodafone-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6188" y="3370263"/>
            <a:ext cx="23812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6" descr="File:T-Mobile-Logo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5888" y="3221038"/>
            <a:ext cx="36353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AutoShape 8" descr="Bildergebnis für blau.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31751" name="AutoShape 10" descr="Bildergebnis für blau.de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 altLang="de-DE"/>
          </a:p>
        </p:txBody>
      </p:sp>
      <p:sp>
        <p:nvSpPr>
          <p:cNvPr id="10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  <p:sp>
        <p:nvSpPr>
          <p:cNvPr id="22538" name="Textfeld 1"/>
          <p:cNvSpPr txBox="1">
            <a:spLocks noChangeArrowheads="1"/>
          </p:cNvSpPr>
          <p:nvPr/>
        </p:nvSpPr>
        <p:spPr bwMode="auto">
          <a:xfrm>
            <a:off x="307975" y="1598613"/>
            <a:ext cx="84455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itchFamily="2" charset="2"/>
              <a:buChar char="§"/>
            </a:pPr>
            <a:r>
              <a:rPr lang="de-DE" altLang="de-DE" sz="2000" dirty="0">
                <a:latin typeface="Calibri" pitchFamily="34" charset="0"/>
                <a:cs typeface="Calibri" pitchFamily="34" charset="0"/>
              </a:rPr>
              <a:t>Seit 2017 Identitätsüberprüfung für Aktivierung der SIM-Karte</a:t>
            </a:r>
          </a:p>
          <a:p>
            <a:pPr marL="342900" indent="-342900">
              <a:buFont typeface="Wingdings" pitchFamily="2" charset="2"/>
              <a:buNone/>
            </a:pPr>
            <a:r>
              <a:rPr lang="de-DE" altLang="de-DE" sz="2000" dirty="0">
                <a:latin typeface="Calibri" pitchFamily="34" charset="0"/>
                <a:cs typeface="Calibri" pitchFamily="34" charset="0"/>
              </a:rPr>
              <a:t>	</a:t>
            </a:r>
            <a:r>
              <a:rPr lang="de-DE" altLang="de-DE" sz="2000" dirty="0" err="1">
                <a:latin typeface="Calibri" pitchFamily="34" charset="0"/>
                <a:cs typeface="Calibri" pitchFamily="34" charset="0"/>
              </a:rPr>
              <a:t>Since</a:t>
            </a:r>
            <a:r>
              <a:rPr lang="de-DE" altLang="de-DE" sz="2000" dirty="0">
                <a:latin typeface="Calibri" pitchFamily="34" charset="0"/>
                <a:cs typeface="Calibri" pitchFamily="34" charset="0"/>
              </a:rPr>
              <a:t> 2017 </a:t>
            </a:r>
            <a:r>
              <a:rPr lang="de-DE" altLang="de-DE" sz="2000" i="1" dirty="0" err="1">
                <a:latin typeface="Calibri" pitchFamily="34" charset="0"/>
                <a:cs typeface="Calibri" pitchFamily="34" charset="0"/>
              </a:rPr>
              <a:t>proof</a:t>
            </a:r>
            <a:r>
              <a:rPr lang="de-DE" altLang="de-DE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i="1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de-DE" altLang="de-DE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i="1" dirty="0" err="1">
                <a:latin typeface="Calibri" pitchFamily="34" charset="0"/>
                <a:cs typeface="Calibri" pitchFamily="34" charset="0"/>
              </a:rPr>
              <a:t>identity</a:t>
            </a:r>
            <a:r>
              <a:rPr lang="de-DE" altLang="de-DE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i="1" dirty="0" err="1">
                <a:latin typeface="Calibri" pitchFamily="34" charset="0"/>
                <a:cs typeface="Calibri" pitchFamily="34" charset="0"/>
              </a:rPr>
              <a:t>for</a:t>
            </a:r>
            <a:r>
              <a:rPr lang="de-DE" altLang="de-DE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i="1" dirty="0" err="1">
                <a:latin typeface="Calibri" pitchFamily="34" charset="0"/>
                <a:cs typeface="Calibri" pitchFamily="34" charset="0"/>
              </a:rPr>
              <a:t>the</a:t>
            </a:r>
            <a:r>
              <a:rPr lang="de-DE" altLang="de-DE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i="1" dirty="0" err="1">
                <a:latin typeface="Calibri" pitchFamily="34" charset="0"/>
                <a:cs typeface="Calibri" pitchFamily="34" charset="0"/>
              </a:rPr>
              <a:t>activation</a:t>
            </a:r>
            <a:r>
              <a:rPr lang="de-DE" altLang="de-DE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i="1" dirty="0" err="1">
                <a:latin typeface="Calibri" pitchFamily="34" charset="0"/>
                <a:cs typeface="Calibri" pitchFamily="34" charset="0"/>
              </a:rPr>
              <a:t>of</a:t>
            </a:r>
            <a:r>
              <a:rPr lang="de-DE" altLang="de-DE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i="1" dirty="0" err="1">
                <a:latin typeface="Calibri" pitchFamily="34" charset="0"/>
                <a:cs typeface="Calibri" pitchFamily="34" charset="0"/>
              </a:rPr>
              <a:t>the</a:t>
            </a:r>
            <a:r>
              <a:rPr lang="de-DE" altLang="de-DE" sz="2000" i="1" dirty="0">
                <a:latin typeface="Calibri" pitchFamily="34" charset="0"/>
                <a:cs typeface="Calibri" pitchFamily="34" charset="0"/>
              </a:rPr>
              <a:t> SIM </a:t>
            </a:r>
            <a:r>
              <a:rPr lang="de-DE" altLang="de-DE" sz="2000" i="1" dirty="0" err="1">
                <a:latin typeface="Calibri" pitchFamily="34" charset="0"/>
                <a:cs typeface="Calibri" pitchFamily="34" charset="0"/>
              </a:rPr>
              <a:t>card</a:t>
            </a:r>
            <a:endParaRPr lang="de-DE" altLang="de-DE" sz="2000" i="1" dirty="0">
              <a:latin typeface="Calibri" pitchFamily="34" charset="0"/>
              <a:cs typeface="Calibri" pitchFamily="34" charset="0"/>
            </a:endParaRPr>
          </a:p>
          <a:p>
            <a:pPr marL="342900" indent="-342900"/>
            <a:endParaRPr lang="de-DE" altLang="de-DE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marL="342900" indent="-342900"/>
            <a:r>
              <a:rPr lang="de-DE" altLang="de-DE" sz="2000" b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Bitte sucht euch einen Anbieter mit Shop in Freiburg, um es dort zu erledigen!</a:t>
            </a:r>
          </a:p>
          <a:p>
            <a:pPr marL="342900" indent="-342900"/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	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Please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look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for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provider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with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a 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shop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in Freiburg 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settle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it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there</a:t>
            </a:r>
            <a:r>
              <a:rPr lang="de-DE" altLang="de-DE" sz="2000" b="1" i="1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!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5FD8AC-B70B-4DDE-B16F-6908A774B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738" y="4774585"/>
            <a:ext cx="2976265" cy="121006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>
          <a:xfrm>
            <a:off x="323850" y="115888"/>
            <a:ext cx="7920038" cy="720725"/>
          </a:xfrm>
        </p:spPr>
        <p:txBody>
          <a:bodyPr/>
          <a:lstStyle/>
          <a:p>
            <a:pPr algn="ctr"/>
            <a:r>
              <a:rPr lang="de-DE" altLang="de-DE" sz="3200" dirty="0"/>
              <a:t>Letzte Tipps</a:t>
            </a:r>
            <a:br>
              <a:rPr lang="de-DE" altLang="de-DE" sz="3200" dirty="0"/>
            </a:br>
            <a:r>
              <a:rPr lang="de-DE" altLang="de-DE" sz="3200" i="1" dirty="0"/>
              <a:t>last </a:t>
            </a:r>
            <a:r>
              <a:rPr lang="de-DE" altLang="de-DE" sz="3200" i="1" dirty="0" err="1"/>
              <a:t>tips</a:t>
            </a:r>
            <a:endParaRPr lang="de-DE" altLang="de-DE" sz="3200" i="1" dirty="0"/>
          </a:p>
        </p:txBody>
      </p:sp>
      <p:sp>
        <p:nvSpPr>
          <p:cNvPr id="30723" name="Inhaltsplatzhalter 2"/>
          <p:cNvSpPr>
            <a:spLocks noGrp="1"/>
          </p:cNvSpPr>
          <p:nvPr>
            <p:ph idx="1"/>
          </p:nvPr>
        </p:nvSpPr>
        <p:spPr>
          <a:xfrm>
            <a:off x="323851" y="1745010"/>
            <a:ext cx="8064500" cy="511299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de-DE" altLang="de-DE" sz="1800" b="1" dirty="0">
                <a:solidFill>
                  <a:schemeClr val="accent2"/>
                </a:solidFill>
              </a:rPr>
              <a:t>Wo lässt sich </a:t>
            </a:r>
            <a:r>
              <a:rPr lang="de-DE" altLang="de-DE" sz="1800" b="1" dirty="0" err="1">
                <a:solidFill>
                  <a:schemeClr val="accent2"/>
                </a:solidFill>
              </a:rPr>
              <a:t>chillen</a:t>
            </a:r>
            <a:r>
              <a:rPr lang="de-DE" altLang="de-DE" sz="1800" b="1" dirty="0">
                <a:solidFill>
                  <a:schemeClr val="accent2"/>
                </a:solidFill>
              </a:rPr>
              <a:t> ? </a:t>
            </a:r>
            <a:r>
              <a:rPr lang="de-DE" altLang="de-DE" sz="1800" b="1" i="1" dirty="0" err="1">
                <a:solidFill>
                  <a:schemeClr val="accent2"/>
                </a:solidFill>
              </a:rPr>
              <a:t>Where</a:t>
            </a:r>
            <a:r>
              <a:rPr lang="de-DE" altLang="de-DE" sz="1800" b="1" i="1" dirty="0">
                <a:solidFill>
                  <a:schemeClr val="accent2"/>
                </a:solidFill>
              </a:rPr>
              <a:t> </a:t>
            </a:r>
            <a:r>
              <a:rPr lang="de-DE" altLang="de-DE" sz="1800" b="1" i="1" dirty="0" err="1">
                <a:solidFill>
                  <a:schemeClr val="accent2"/>
                </a:solidFill>
              </a:rPr>
              <a:t>to</a:t>
            </a:r>
            <a:r>
              <a:rPr lang="de-DE" altLang="de-DE" sz="1800" b="1" i="1" dirty="0">
                <a:solidFill>
                  <a:schemeClr val="accent2"/>
                </a:solidFill>
              </a:rPr>
              <a:t> </a:t>
            </a:r>
            <a:r>
              <a:rPr lang="de-DE" altLang="de-DE" sz="1800" b="1" i="1" dirty="0" err="1">
                <a:solidFill>
                  <a:schemeClr val="accent2"/>
                </a:solidFill>
              </a:rPr>
              <a:t>chill</a:t>
            </a:r>
            <a:r>
              <a:rPr lang="de-DE" altLang="de-DE" sz="1800" b="1" i="1" dirty="0">
                <a:solidFill>
                  <a:schemeClr val="accent2"/>
                </a:solidFill>
              </a:rPr>
              <a:t>? </a:t>
            </a:r>
          </a:p>
          <a:p>
            <a:pPr>
              <a:buFont typeface="Wingdings" pitchFamily="2" charset="2"/>
              <a:buNone/>
            </a:pPr>
            <a:r>
              <a:rPr lang="de-DE" altLang="de-DE" sz="1800" dirty="0"/>
              <a:t>Stadtgarten / </a:t>
            </a:r>
            <a:r>
              <a:rPr lang="de-DE" altLang="de-DE" sz="1800" dirty="0" err="1"/>
              <a:t>Dreisam</a:t>
            </a:r>
            <a:r>
              <a:rPr lang="de-DE" altLang="de-DE" sz="1800" dirty="0"/>
              <a:t> / Schönberg / Seepark / Botanischer Garten</a:t>
            </a:r>
          </a:p>
          <a:p>
            <a:pPr>
              <a:buFont typeface="Wingdings" pitchFamily="2" charset="2"/>
              <a:buNone/>
            </a:pPr>
            <a:endParaRPr lang="de-DE" altLang="de-DE" sz="1200" b="1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de-DE" altLang="de-DE" sz="1800" b="1" dirty="0">
                <a:solidFill>
                  <a:schemeClr val="accent2"/>
                </a:solidFill>
              </a:rPr>
              <a:t>Wohin mit der Familie? </a:t>
            </a:r>
            <a:r>
              <a:rPr lang="de-DE" altLang="de-DE" sz="1800" b="1" i="1" dirty="0" err="1">
                <a:solidFill>
                  <a:schemeClr val="accent2"/>
                </a:solidFill>
              </a:rPr>
              <a:t>Where</a:t>
            </a:r>
            <a:r>
              <a:rPr lang="de-DE" altLang="de-DE" sz="1800" b="1" i="1" dirty="0">
                <a:solidFill>
                  <a:schemeClr val="accent2"/>
                </a:solidFill>
              </a:rPr>
              <a:t> </a:t>
            </a:r>
            <a:r>
              <a:rPr lang="de-DE" altLang="de-DE" sz="1800" b="1" i="1" dirty="0" err="1">
                <a:solidFill>
                  <a:schemeClr val="accent2"/>
                </a:solidFill>
              </a:rPr>
              <a:t>to</a:t>
            </a:r>
            <a:r>
              <a:rPr lang="de-DE" altLang="de-DE" sz="1800" b="1" i="1" dirty="0">
                <a:solidFill>
                  <a:schemeClr val="accent2"/>
                </a:solidFill>
              </a:rPr>
              <a:t> </a:t>
            </a:r>
            <a:r>
              <a:rPr lang="de-DE" altLang="de-DE" sz="1800" b="1" i="1" dirty="0" err="1">
                <a:solidFill>
                  <a:schemeClr val="accent2"/>
                </a:solidFill>
              </a:rPr>
              <a:t>go</a:t>
            </a:r>
            <a:r>
              <a:rPr lang="de-DE" altLang="de-DE" sz="1800" b="1" i="1" dirty="0">
                <a:solidFill>
                  <a:schemeClr val="accent2"/>
                </a:solidFill>
              </a:rPr>
              <a:t> </a:t>
            </a:r>
            <a:r>
              <a:rPr lang="de-DE" altLang="de-DE" sz="1800" b="1" i="1" dirty="0" err="1">
                <a:solidFill>
                  <a:schemeClr val="accent2"/>
                </a:solidFill>
              </a:rPr>
              <a:t>with</a:t>
            </a:r>
            <a:r>
              <a:rPr lang="de-DE" altLang="de-DE" sz="1800" b="1" i="1" dirty="0">
                <a:solidFill>
                  <a:schemeClr val="accent2"/>
                </a:solidFill>
              </a:rPr>
              <a:t> </a:t>
            </a:r>
            <a:r>
              <a:rPr lang="de-DE" altLang="de-DE" sz="1800" b="1" i="1" dirty="0" err="1">
                <a:solidFill>
                  <a:schemeClr val="accent2"/>
                </a:solidFill>
              </a:rPr>
              <a:t>your</a:t>
            </a:r>
            <a:r>
              <a:rPr lang="de-DE" altLang="de-DE" sz="1800" b="1" i="1" dirty="0">
                <a:solidFill>
                  <a:schemeClr val="accent2"/>
                </a:solidFill>
              </a:rPr>
              <a:t> </a:t>
            </a:r>
            <a:r>
              <a:rPr lang="de-DE" altLang="de-DE" sz="1800" b="1" i="1" dirty="0" err="1">
                <a:solidFill>
                  <a:schemeClr val="accent2"/>
                </a:solidFill>
              </a:rPr>
              <a:t>family</a:t>
            </a:r>
            <a:r>
              <a:rPr lang="de-DE" altLang="de-DE" sz="1800" b="1" i="1" dirty="0">
                <a:solidFill>
                  <a:schemeClr val="accent2"/>
                </a:solidFill>
              </a:rPr>
              <a:t>?</a:t>
            </a:r>
          </a:p>
          <a:p>
            <a:pPr>
              <a:buNone/>
            </a:pPr>
            <a:r>
              <a:rPr lang="de-DE" altLang="de-DE" sz="1800" dirty="0"/>
              <a:t>Colmar, Straßburg (France), Basel (</a:t>
            </a:r>
            <a:r>
              <a:rPr lang="de-DE" altLang="de-DE" sz="1800" dirty="0" err="1"/>
              <a:t>Switzerland</a:t>
            </a:r>
            <a:r>
              <a:rPr lang="de-DE" altLang="de-DE" sz="1800" dirty="0"/>
              <a:t>), Kaiserstuhl, Feldberg im Schwarzwald, Europa Park</a:t>
            </a:r>
          </a:p>
          <a:p>
            <a:pPr>
              <a:buNone/>
            </a:pPr>
            <a:r>
              <a:rPr lang="de-DE" altLang="de-DE" sz="1800" dirty="0"/>
              <a:t>More </a:t>
            </a:r>
            <a:r>
              <a:rPr lang="de-DE" altLang="de-DE" sz="1800" dirty="0" err="1"/>
              <a:t>info</a:t>
            </a:r>
            <a:r>
              <a:rPr lang="de-DE" altLang="de-DE" sz="1800" dirty="0"/>
              <a:t> </a:t>
            </a:r>
            <a:r>
              <a:rPr lang="de-DE" altLang="de-DE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http://www.freiburg.de/pb/,Len/226394.html</a:t>
            </a:r>
            <a:endParaRPr lang="de-DE" altLang="de-DE" sz="1800" dirty="0"/>
          </a:p>
          <a:p>
            <a:pPr>
              <a:buFont typeface="Wingdings" pitchFamily="2" charset="2"/>
              <a:buNone/>
            </a:pPr>
            <a:r>
              <a:rPr lang="de-DE" altLang="de-DE" sz="1200" dirty="0"/>
              <a:t> </a:t>
            </a:r>
            <a:endParaRPr lang="de-DE" altLang="de-DE" sz="1200" b="1" dirty="0">
              <a:solidFill>
                <a:schemeClr val="accent2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de-DE" altLang="de-DE" sz="1800" b="1" dirty="0">
                <a:solidFill>
                  <a:schemeClr val="accent2"/>
                </a:solidFill>
              </a:rPr>
              <a:t>Nach meinen verlorenen Sachen suchen?  </a:t>
            </a:r>
            <a:r>
              <a:rPr lang="de-DE" altLang="de-DE" sz="1800" b="1" dirty="0" err="1">
                <a:solidFill>
                  <a:schemeClr val="accent2"/>
                </a:solidFill>
              </a:rPr>
              <a:t>Where</a:t>
            </a:r>
            <a:r>
              <a:rPr lang="de-DE" altLang="de-DE" sz="1800" b="1" dirty="0">
                <a:solidFill>
                  <a:schemeClr val="accent2"/>
                </a:solidFill>
              </a:rPr>
              <a:t> </a:t>
            </a:r>
            <a:r>
              <a:rPr lang="de-DE" altLang="de-DE" sz="1800" b="1" dirty="0" err="1">
                <a:solidFill>
                  <a:schemeClr val="accent2"/>
                </a:solidFill>
              </a:rPr>
              <a:t>to</a:t>
            </a:r>
            <a:r>
              <a:rPr lang="de-DE" altLang="de-DE" sz="1800" b="1" dirty="0">
                <a:solidFill>
                  <a:schemeClr val="accent2"/>
                </a:solidFill>
              </a:rPr>
              <a:t> find lost </a:t>
            </a:r>
            <a:r>
              <a:rPr lang="de-DE" altLang="de-DE" sz="1800" b="1" dirty="0" err="1">
                <a:solidFill>
                  <a:schemeClr val="accent2"/>
                </a:solidFill>
              </a:rPr>
              <a:t>things</a:t>
            </a:r>
            <a:r>
              <a:rPr lang="de-DE" altLang="de-DE" sz="1800" b="1" dirty="0">
                <a:solidFill>
                  <a:schemeClr val="accent2"/>
                </a:solidFill>
              </a:rPr>
              <a:t>?</a:t>
            </a:r>
          </a:p>
          <a:p>
            <a:pPr>
              <a:buFont typeface="Wingdings" pitchFamily="2" charset="2"/>
              <a:buNone/>
            </a:pPr>
            <a:r>
              <a:rPr lang="de-DE" altLang="de-DE" sz="1800" dirty="0"/>
              <a:t>Fundbüro Freiburg/ </a:t>
            </a:r>
            <a:r>
              <a:rPr lang="de-DE" altLang="de-DE" sz="1800" i="1" dirty="0" err="1"/>
              <a:t>office</a:t>
            </a:r>
            <a:r>
              <a:rPr lang="de-DE" altLang="de-DE" sz="1800" i="1" dirty="0"/>
              <a:t> </a:t>
            </a:r>
            <a:r>
              <a:rPr lang="de-DE" altLang="de-DE" sz="1800" i="1" dirty="0" err="1"/>
              <a:t>of</a:t>
            </a:r>
            <a:r>
              <a:rPr lang="de-DE" altLang="de-DE" sz="1800" i="1" dirty="0"/>
              <a:t> lost </a:t>
            </a:r>
            <a:r>
              <a:rPr lang="de-DE" altLang="de-DE" sz="1800" i="1" dirty="0" err="1"/>
              <a:t>and</a:t>
            </a:r>
            <a:r>
              <a:rPr lang="de-DE" altLang="de-DE" sz="1800" i="1" dirty="0"/>
              <a:t> </a:t>
            </a:r>
            <a:r>
              <a:rPr lang="de-DE" altLang="de-DE" sz="1800" i="1" dirty="0" err="1"/>
              <a:t>found</a:t>
            </a:r>
            <a:r>
              <a:rPr lang="de-DE" altLang="de-DE" sz="1800" i="1" dirty="0"/>
              <a:t> Freiburg</a:t>
            </a:r>
          </a:p>
          <a:p>
            <a:pPr>
              <a:buFont typeface="Wingdings" pitchFamily="2" charset="2"/>
              <a:buNone/>
            </a:pPr>
            <a:endParaRPr lang="de-DE" altLang="de-DE" sz="1200" dirty="0"/>
          </a:p>
          <a:p>
            <a:pPr>
              <a:buFont typeface="Wingdings" pitchFamily="2" charset="2"/>
              <a:buChar char="ü"/>
            </a:pPr>
            <a:r>
              <a:rPr lang="de-DE" sz="20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317 Tipps für dein Studium in Freiburg/ </a:t>
            </a:r>
            <a:r>
              <a:rPr lang="de-DE" sz="20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317 </a:t>
            </a:r>
            <a:r>
              <a:rPr lang="de-DE" sz="20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tips</a:t>
            </a:r>
            <a:r>
              <a:rPr lang="de-DE" sz="20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20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</a:t>
            </a:r>
            <a:r>
              <a:rPr lang="de-DE" sz="20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20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your</a:t>
            </a:r>
            <a:r>
              <a:rPr lang="de-DE" sz="20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2000" b="1" i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studies</a:t>
            </a:r>
            <a:r>
              <a:rPr lang="de-DE" sz="20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in Freiburg:</a:t>
            </a:r>
            <a:r>
              <a:rPr 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1800" dirty="0">
                <a:latin typeface="Calibri" pitchFamily="34" charset="0"/>
                <a:ea typeface="Calibri" pitchFamily="34" charset="0"/>
                <a:cs typeface="Calibri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http://img.fudder.de/dokumente/studenten-fudder/2016_WiSe.pdf</a:t>
            </a:r>
            <a:endParaRPr lang="de-DE" altLang="de-DE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de-DE" altLang="de-DE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r>
              <a:rPr lang="de-DE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       </a:t>
            </a: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</p:spTree>
    <p:extLst>
      <p:ext uri="{BB962C8B-B14F-4D97-AF65-F5344CB8AC3E}">
        <p14:creationId xmlns:p14="http://schemas.microsoft.com/office/powerpoint/2010/main" val="901089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468313" y="304800"/>
            <a:ext cx="7559675" cy="720725"/>
          </a:xfrm>
        </p:spPr>
        <p:txBody>
          <a:bodyPr/>
          <a:lstStyle/>
          <a:p>
            <a:r>
              <a:rPr lang="de-DE" altLang="de-DE" b="1">
                <a:cs typeface="Arial" pitchFamily="34" charset="0"/>
              </a:rPr>
              <a:t>Albert-Ludwigs-Universität Freiburg</a:t>
            </a:r>
            <a:endParaRPr lang="de-DE" altLang="de-DE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395288" y="1495425"/>
            <a:ext cx="7704137" cy="475138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de-DE" altLang="de-DE" sz="1800" b="1" i="1" dirty="0">
              <a:latin typeface="Calibri" pitchFamily="34" charset="0"/>
            </a:endParaRPr>
          </a:p>
          <a:p>
            <a:pPr eaLnBrk="1" hangingPunct="1"/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1900</a:t>
            </a:r>
            <a:r>
              <a:rPr lang="de-DE" altLang="de-DE" sz="2000" dirty="0">
                <a:latin typeface="Calibri" pitchFamily="34" charset="0"/>
              </a:rPr>
              <a:t> </a:t>
            </a:r>
            <a:r>
              <a:rPr lang="de-DE" altLang="de-DE" sz="1800" dirty="0">
                <a:latin typeface="Calibri" pitchFamily="34" charset="0"/>
              </a:rPr>
              <a:t>– als erste Universität in Deutschland lässt Freiburg Frauen zum Studium zu </a:t>
            </a:r>
            <a:r>
              <a:rPr lang="de-DE" altLang="de-DE" sz="2000" dirty="0">
                <a:latin typeface="Calibri" pitchFamily="34" charset="0"/>
              </a:rPr>
              <a:t>/</a:t>
            </a:r>
            <a:r>
              <a:rPr lang="de-DE" altLang="de-DE" sz="16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first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university</a:t>
            </a:r>
            <a:r>
              <a:rPr lang="de-DE" altLang="de-DE" sz="1800" i="1" dirty="0">
                <a:latin typeface="Calibri" pitchFamily="34" charset="0"/>
              </a:rPr>
              <a:t> in Germany </a:t>
            </a:r>
            <a:r>
              <a:rPr lang="de-DE" altLang="de-DE" sz="1800" i="1" dirty="0" err="1">
                <a:latin typeface="Calibri" pitchFamily="34" charset="0"/>
              </a:rPr>
              <a:t>which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accepted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women</a:t>
            </a:r>
            <a:r>
              <a:rPr lang="de-DE" altLang="de-DE" sz="1800" i="1" dirty="0">
                <a:latin typeface="Calibri" pitchFamily="34" charset="0"/>
              </a:rPr>
              <a:t> </a:t>
            </a:r>
          </a:p>
          <a:p>
            <a:pPr eaLnBrk="1" hangingPunct="1">
              <a:buFont typeface="Wingdings" pitchFamily="2" charset="2"/>
              <a:buNone/>
            </a:pPr>
            <a:endParaRPr lang="de-DE" altLang="de-DE" sz="1600" i="1" dirty="0">
              <a:latin typeface="Calibri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Von 1457 bis </a:t>
            </a:r>
            <a:r>
              <a:rPr lang="de-DE" altLang="de-DE" sz="2000" b="1" dirty="0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2021 = 564 Jahre</a:t>
            </a:r>
            <a:endParaRPr lang="de-DE" altLang="de-DE" sz="2000" b="1" dirty="0">
              <a:solidFill>
                <a:schemeClr val="accent2"/>
              </a:solidFill>
            </a:endParaRPr>
          </a:p>
          <a:p>
            <a:pPr algn="ctr" eaLnBrk="1" hangingPunct="1">
              <a:buFont typeface="Wingdings" pitchFamily="2" charset="2"/>
              <a:buNone/>
            </a:pPr>
            <a:endParaRPr lang="de-DE" altLang="de-DE" sz="2000" b="1" dirty="0">
              <a:solidFill>
                <a:schemeClr val="accent2"/>
              </a:solidFill>
            </a:endParaRPr>
          </a:p>
          <a:p>
            <a:pPr eaLnBrk="1" hangingPunct="1">
              <a:buNone/>
            </a:pPr>
            <a:r>
              <a:rPr lang="de-DE" u="sng" dirty="0" err="1">
                <a:hlinkClick r:id="rId3" action="ppaction://hlinkfile"/>
              </a:rPr>
              <a:t>Joergens.mi</a:t>
            </a:r>
            <a:r>
              <a:rPr lang="de-DE" u="sng" dirty="0">
                <a:hlinkClick r:id="rId3" action="ppaction://hlinkfile"/>
              </a:rPr>
              <a:t>/Wikipedia</a:t>
            </a:r>
            <a:endParaRPr lang="de-DE" dirty="0"/>
          </a:p>
          <a:p>
            <a:pPr eaLnBrk="1" hangingPunct="1">
              <a:buFont typeface="Wingdings" pitchFamily="2" charset="2"/>
              <a:buNone/>
            </a:pPr>
            <a:endParaRPr lang="de-DE" altLang="de-DE" b="1" dirty="0">
              <a:solidFill>
                <a:srgbClr val="00428A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buFont typeface="Wingdings" pitchFamily="2" charset="2"/>
              <a:buNone/>
            </a:pPr>
            <a:endParaRPr lang="de-DE" altLang="de-DE" b="1" u="sng" dirty="0"/>
          </a:p>
        </p:txBody>
      </p:sp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403350" y="6567942"/>
            <a:ext cx="5976938" cy="2349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83" y="3451792"/>
            <a:ext cx="5059627" cy="2940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8"/>
          <a:stretch/>
        </p:blipFill>
        <p:spPr>
          <a:xfrm>
            <a:off x="323528" y="3292879"/>
            <a:ext cx="3579803" cy="256490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7056437" cy="720725"/>
          </a:xfrm>
        </p:spPr>
        <p:txBody>
          <a:bodyPr/>
          <a:lstStyle/>
          <a:p>
            <a:pPr algn="ctr"/>
            <a:r>
              <a:rPr lang="en-US" b="1" dirty="0" err="1"/>
              <a:t>Willkommen</a:t>
            </a:r>
            <a:r>
              <a:rPr lang="en-US" b="1" dirty="0"/>
              <a:t> in Freiburg!</a:t>
            </a:r>
            <a:br>
              <a:rPr lang="en-US" dirty="0"/>
            </a:br>
            <a:r>
              <a:rPr lang="en-US" sz="3200" b="1" i="1" dirty="0"/>
              <a:t>Welcome to Freiburg!</a:t>
            </a:r>
            <a:endParaRPr lang="en-GB" sz="3200" b="1" i="1" dirty="0"/>
          </a:p>
        </p:txBody>
      </p:sp>
      <p:sp>
        <p:nvSpPr>
          <p:cNvPr id="4198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899978" y="1844824"/>
            <a:ext cx="70564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Eine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schöne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Zeit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 in Freiburg!</a:t>
            </a:r>
            <a:b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</a:b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+mj-ea"/>
                <a:cs typeface="+mj-cs"/>
              </a:rPr>
              <a:t>Have a good time in Freiburg</a:t>
            </a: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!</a:t>
            </a:r>
            <a:endParaRPr kumimoji="0" lang="en-GB" sz="32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403350" y="2551581"/>
            <a:ext cx="64090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de-DE" sz="4800" dirty="0">
              <a:solidFill>
                <a:srgbClr val="FFC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58" y="1556792"/>
            <a:ext cx="8434676" cy="4744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896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altLang="de-DE" sz="3200" b="1" dirty="0">
                <a:cs typeface="Arial" pitchFamily="34" charset="0"/>
              </a:rPr>
              <a:t>Albert-Ludwigs-Universität Freiburg</a:t>
            </a:r>
            <a:endParaRPr lang="de-DE" altLang="en-US" sz="3200" dirty="0"/>
          </a:p>
        </p:txBody>
      </p:sp>
      <p:sp>
        <p:nvSpPr>
          <p:cNvPr id="5123" name="Inhaltsplatzhalter 2"/>
          <p:cNvSpPr>
            <a:spLocks noGrp="1"/>
          </p:cNvSpPr>
          <p:nvPr>
            <p:ph idx="1"/>
          </p:nvPr>
        </p:nvSpPr>
        <p:spPr>
          <a:xfrm>
            <a:off x="468313" y="1484313"/>
            <a:ext cx="7848103" cy="4751387"/>
          </a:xfrm>
        </p:spPr>
        <p:txBody>
          <a:bodyPr/>
          <a:lstStyle/>
          <a:p>
            <a:pPr marL="0" indent="0" algn="r" eaLnBrk="1" hangingPunct="1">
              <a:buNone/>
            </a:pPr>
            <a:endParaRPr lang="de-DE" altLang="de-DE" sz="2400" b="1" dirty="0">
              <a:solidFill>
                <a:schemeClr val="accent2"/>
              </a:solidFill>
            </a:endParaRPr>
          </a:p>
          <a:p>
            <a:pPr marL="0" indent="0" algn="ctr" eaLnBrk="1" hangingPunct="1">
              <a:buNone/>
            </a:pPr>
            <a:r>
              <a:rPr lang="de-DE" altLang="de-DE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    Rektorin / </a:t>
            </a:r>
            <a:r>
              <a:rPr lang="de-DE" altLang="de-DE" b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Rector</a:t>
            </a:r>
            <a:r>
              <a:rPr lang="de-DE" altLang="de-DE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de-DE" altLang="de-DE" sz="24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br>
              <a:rPr lang="de-DE" altLang="de-DE" sz="24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24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	  </a:t>
            </a:r>
            <a:r>
              <a:rPr lang="de-DE" altLang="de-DE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Prof. Dr. Kerstin </a:t>
            </a:r>
            <a:r>
              <a:rPr lang="de-DE" altLang="de-DE" sz="24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Krieglstein</a:t>
            </a:r>
            <a:r>
              <a:rPr lang="de-DE" altLang="de-DE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de-DE" altLang="de-DE" sz="2400" b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endParaRPr lang="de-DE" altLang="de-DE" b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endParaRPr lang="de-DE" altLang="de-DE" b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altLang="de-DE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24.391</a:t>
            </a:r>
            <a:r>
              <a:rPr lang="de-DE" altLang="de-DE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Studierende / </a:t>
            </a:r>
            <a:r>
              <a:rPr lang="de-DE" altLang="de-DE" sz="2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students</a:t>
            </a:r>
            <a:endParaRPr lang="de-DE" altLang="de-DE" sz="24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altLang="de-DE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4.385</a:t>
            </a:r>
            <a:r>
              <a:rPr lang="de-DE" altLang="de-DE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Internationale Studierenden </a:t>
            </a:r>
            <a:r>
              <a:rPr lang="de-DE" altLang="de-DE" sz="2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/ international </a:t>
            </a:r>
            <a:r>
              <a:rPr lang="de-DE" altLang="de-DE" sz="2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students</a:t>
            </a:r>
            <a:endParaRPr lang="de-DE" altLang="de-DE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altLang="de-DE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11</a:t>
            </a:r>
            <a:r>
              <a:rPr lang="de-DE" altLang="de-DE" sz="24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Fakultäten /</a:t>
            </a:r>
            <a:r>
              <a:rPr lang="de-DE" altLang="de-DE" sz="2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faculties</a:t>
            </a:r>
            <a:r>
              <a:rPr lang="de-DE" altLang="de-DE" sz="2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de-DE" altLang="de-DE" sz="24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/>
            <a:r>
              <a:rPr lang="de-DE" altLang="de-DE" dirty="0">
                <a:latin typeface="Calibri" pitchFamily="34" charset="0"/>
                <a:ea typeface="Calibri" pitchFamily="34" charset="0"/>
                <a:cs typeface="Calibri" pitchFamily="34" charset="0"/>
              </a:rPr>
              <a:t>&gt; </a:t>
            </a:r>
            <a:r>
              <a:rPr lang="de-DE" altLang="de-DE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4600</a:t>
            </a:r>
            <a:r>
              <a:rPr lang="de-DE" altLang="de-DE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Dozenten und Dozentinnen / </a:t>
            </a:r>
            <a:r>
              <a:rPr lang="de-DE" altLang="de-DE" sz="2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More </a:t>
            </a:r>
            <a:r>
              <a:rPr lang="de-DE" altLang="de-DE" sz="2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than</a:t>
            </a:r>
            <a:r>
              <a:rPr lang="de-DE" altLang="de-DE" sz="2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4600</a:t>
            </a:r>
            <a:r>
              <a:rPr lang="de-DE" altLang="de-DE" sz="24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teachers</a:t>
            </a:r>
            <a:endParaRPr lang="de-DE" altLang="de-DE" sz="24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buFont typeface="Wingdings" pitchFamily="2" charset="2"/>
              <a:buNone/>
            </a:pPr>
            <a:endParaRPr lang="de-DE" altLang="en-US" dirty="0"/>
          </a:p>
        </p:txBody>
      </p:sp>
      <p:sp>
        <p:nvSpPr>
          <p:cNvPr id="9220" name="Fußzeilenplatzhalt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altLang="en-US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911BCB2-4BD2-4454-BDC8-C012DF300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484313"/>
            <a:ext cx="2592264" cy="21346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/>
          </p:cNvSpPr>
          <p:nvPr>
            <p:ph idx="1"/>
          </p:nvPr>
        </p:nvSpPr>
        <p:spPr>
          <a:xfrm>
            <a:off x="593725" y="1196975"/>
            <a:ext cx="7489825" cy="51847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400" b="1" dirty="0">
              <a:solidFill>
                <a:schemeClr val="accent2"/>
              </a:solidFill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3200" b="1" dirty="0">
                <a:solidFill>
                  <a:schemeClr val="accent2"/>
                </a:solidFill>
                <a:latin typeface="Calibri" pitchFamily="34" charset="0"/>
              </a:rPr>
              <a:t>International </a:t>
            </a:r>
            <a:r>
              <a:rPr lang="de-DE" altLang="de-DE" sz="3200" b="1" dirty="0" err="1">
                <a:solidFill>
                  <a:schemeClr val="accent2"/>
                </a:solidFill>
                <a:latin typeface="Calibri" pitchFamily="34" charset="0"/>
              </a:rPr>
              <a:t>Admissions</a:t>
            </a:r>
            <a:r>
              <a:rPr lang="de-DE" altLang="de-DE" sz="3200" b="1" dirty="0">
                <a:solidFill>
                  <a:schemeClr val="accent2"/>
                </a:solidFill>
                <a:latin typeface="Calibri" pitchFamily="34" charset="0"/>
              </a:rPr>
              <a:t> and Services (IAS)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b="1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b="1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Adresse / </a:t>
            </a:r>
            <a:r>
              <a:rPr lang="de-DE" altLang="de-DE" sz="2000" b="1" i="1" dirty="0" err="1">
                <a:solidFill>
                  <a:schemeClr val="accent2"/>
                </a:solidFill>
                <a:latin typeface="Calibri" pitchFamily="34" charset="0"/>
              </a:rPr>
              <a:t>address</a:t>
            </a:r>
            <a:r>
              <a:rPr lang="de-DE" altLang="de-DE" sz="2000" b="1" dirty="0">
                <a:latin typeface="Calibri" pitchFamily="34" charset="0"/>
              </a:rPr>
              <a:t>:</a:t>
            </a:r>
            <a:r>
              <a:rPr lang="de-DE" altLang="de-DE" sz="2000" dirty="0">
                <a:latin typeface="Calibri" pitchFamily="34" charset="0"/>
              </a:rPr>
              <a:t> </a:t>
            </a:r>
            <a:r>
              <a:rPr lang="de-DE" altLang="de-DE" sz="2000" dirty="0" err="1">
                <a:latin typeface="Calibri" pitchFamily="34" charset="0"/>
              </a:rPr>
              <a:t>Sedanstraße</a:t>
            </a:r>
            <a:r>
              <a:rPr lang="de-DE" altLang="de-DE" sz="2000" dirty="0">
                <a:latin typeface="Calibri" pitchFamily="34" charset="0"/>
              </a:rPr>
              <a:t> 6,  1.OG/</a:t>
            </a:r>
            <a:r>
              <a:rPr lang="de-DE" altLang="de-DE" sz="2000" i="1" dirty="0">
                <a:latin typeface="Calibri" pitchFamily="34" charset="0"/>
              </a:rPr>
              <a:t>1st </a:t>
            </a:r>
            <a:r>
              <a:rPr lang="de-DE" altLang="de-DE" sz="2000" i="1" dirty="0" err="1">
                <a:latin typeface="Calibri" pitchFamily="34" charset="0"/>
              </a:rPr>
              <a:t>floor</a:t>
            </a:r>
            <a:endParaRPr lang="de-DE" altLang="de-DE" sz="2000" i="1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E-Mail / </a:t>
            </a:r>
            <a:r>
              <a:rPr lang="de-DE" altLang="de-DE" sz="2000" b="1" i="1" dirty="0">
                <a:solidFill>
                  <a:schemeClr val="accent2"/>
                </a:solidFill>
                <a:latin typeface="Calibri" pitchFamily="34" charset="0"/>
              </a:rPr>
              <a:t>email</a:t>
            </a:r>
            <a:r>
              <a:rPr lang="de-DE" altLang="de-DE" sz="2000" dirty="0">
                <a:latin typeface="Calibri" pitchFamily="34" charset="0"/>
              </a:rPr>
              <a:t>: </a:t>
            </a:r>
            <a:r>
              <a:rPr lang="de-DE" altLang="de-DE" sz="2000" b="1" dirty="0">
                <a:latin typeface="Calibri" pitchFamily="34" charset="0"/>
                <a:hlinkClick r:id="rId3"/>
              </a:rPr>
              <a:t>international@service.uni-freiburg.de</a:t>
            </a:r>
            <a:r>
              <a:rPr lang="de-DE" altLang="de-DE" sz="2000" b="1" dirty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Webseite / </a:t>
            </a:r>
            <a:r>
              <a:rPr lang="de-DE" altLang="de-DE" sz="2000" b="1" dirty="0" err="1">
                <a:solidFill>
                  <a:schemeClr val="accent2"/>
                </a:solidFill>
                <a:latin typeface="Calibri" pitchFamily="34" charset="0"/>
              </a:rPr>
              <a:t>website</a:t>
            </a: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: </a:t>
            </a: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  <a:hlinkClick r:id="rId4"/>
              </a:rPr>
              <a:t>www.ias.uni-freiburg.de</a:t>
            </a:r>
            <a:endParaRPr lang="de-DE" altLang="de-DE" sz="2000" b="1" dirty="0">
              <a:solidFill>
                <a:schemeClr val="accent2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b="1" dirty="0">
              <a:solidFill>
                <a:schemeClr val="accent2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b="1" dirty="0">
              <a:solidFill>
                <a:schemeClr val="accent2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b="1" dirty="0">
              <a:solidFill>
                <a:schemeClr val="accent2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b="1" dirty="0">
              <a:solidFill>
                <a:srgbClr val="00428A"/>
              </a:solidFill>
              <a:latin typeface="Calibri" pitchFamily="34" charset="0"/>
            </a:endParaRP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b="1" dirty="0">
                <a:solidFill>
                  <a:srgbClr val="00428A"/>
                </a:solidFill>
                <a:latin typeface="Calibri" pitchFamily="34" charset="0"/>
              </a:rPr>
              <a:t>Sprechzeiten / </a:t>
            </a:r>
            <a:r>
              <a:rPr lang="de-DE" altLang="de-DE" sz="2000" b="1" i="1" dirty="0" err="1">
                <a:solidFill>
                  <a:srgbClr val="00428A"/>
                </a:solidFill>
                <a:latin typeface="Calibri" pitchFamily="34" charset="0"/>
              </a:rPr>
              <a:t>office</a:t>
            </a:r>
            <a:r>
              <a:rPr lang="de-DE" altLang="de-DE" sz="2000" b="1" i="1" dirty="0">
                <a:solidFill>
                  <a:srgbClr val="00428A"/>
                </a:solidFill>
                <a:latin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rgbClr val="00428A"/>
                </a:solidFill>
                <a:latin typeface="Calibri" pitchFamily="34" charset="0"/>
              </a:rPr>
              <a:t>hours</a:t>
            </a:r>
            <a:r>
              <a:rPr lang="de-DE" altLang="de-DE" sz="2000" dirty="0">
                <a:latin typeface="Calibri" pitchFamily="34" charset="0"/>
              </a:rPr>
              <a:t>: 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dirty="0">
                <a:latin typeface="Calibri" pitchFamily="34" charset="0"/>
              </a:rPr>
              <a:t>Montag – Donnerstag: 9.00 – 12.00 Uhr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1800" i="1" dirty="0" err="1">
                <a:latin typeface="Calibri" pitchFamily="34" charset="0"/>
              </a:rPr>
              <a:t>Monday</a:t>
            </a:r>
            <a:r>
              <a:rPr lang="de-DE" altLang="de-DE" sz="1800" i="1" dirty="0">
                <a:latin typeface="Calibri" pitchFamily="34" charset="0"/>
              </a:rPr>
              <a:t> – </a:t>
            </a:r>
            <a:r>
              <a:rPr lang="de-DE" altLang="de-DE" sz="1800" i="1" dirty="0" err="1">
                <a:latin typeface="Calibri" pitchFamily="34" charset="0"/>
              </a:rPr>
              <a:t>Thursday</a:t>
            </a:r>
            <a:r>
              <a:rPr lang="de-DE" altLang="de-DE" sz="1800" i="1" dirty="0">
                <a:latin typeface="Calibri" pitchFamily="34" charset="0"/>
              </a:rPr>
              <a:t>: 9 – 12 a.m</a:t>
            </a:r>
            <a:r>
              <a:rPr lang="de-DE" altLang="de-DE" sz="1600" i="1" dirty="0">
                <a:latin typeface="Calibri" pitchFamily="34" charset="0"/>
              </a:rPr>
              <a:t>.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600" i="1" dirty="0">
              <a:latin typeface="Calibri" pitchFamily="34" charset="0"/>
            </a:endParaRP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dirty="0">
                <a:latin typeface="Calibri" pitchFamily="34" charset="0"/>
              </a:rPr>
              <a:t>  Dienstag und Donnerstag: 14.00 – 16.00 Uhr</a:t>
            </a: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Tuesday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and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Thursday</a:t>
            </a:r>
            <a:r>
              <a:rPr lang="de-DE" altLang="de-DE" sz="1800" i="1" dirty="0">
                <a:latin typeface="Calibri" pitchFamily="34" charset="0"/>
              </a:rPr>
              <a:t>: 2 – 4 p.m.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</a:endParaRP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100" dirty="0">
              <a:solidFill>
                <a:srgbClr val="682268"/>
              </a:solidFill>
              <a:latin typeface="Calibri" pitchFamily="34" charset="0"/>
            </a:endParaRP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400" b="1" dirty="0">
              <a:solidFill>
                <a:srgbClr val="682268"/>
              </a:solidFill>
              <a:latin typeface="Calibri" pitchFamily="34" charset="0"/>
            </a:endParaRP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400" b="1" dirty="0">
              <a:solidFill>
                <a:srgbClr val="682268"/>
              </a:solidFill>
              <a:latin typeface="Calibri" pitchFamily="34" charset="0"/>
            </a:endParaRPr>
          </a:p>
          <a:p>
            <a:pPr algn="r"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400" b="1" dirty="0">
              <a:solidFill>
                <a:srgbClr val="682268"/>
              </a:solidFill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b="1" dirty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</a:endParaRPr>
          </a:p>
        </p:txBody>
      </p:sp>
      <p:sp>
        <p:nvSpPr>
          <p:cNvPr id="12291" name="Titel 1"/>
          <p:cNvSpPr txBox="1">
            <a:spLocks/>
          </p:cNvSpPr>
          <p:nvPr/>
        </p:nvSpPr>
        <p:spPr bwMode="auto">
          <a:xfrm>
            <a:off x="468313" y="44450"/>
            <a:ext cx="7056437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bIns="0"/>
          <a:lstStyle/>
          <a:p>
            <a:pPr algn="ctr"/>
            <a:r>
              <a:rPr lang="de-DE" altLang="de-DE" sz="3200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Wer hilft euch weiter?</a:t>
            </a:r>
            <a:br>
              <a:rPr lang="de-DE" altLang="de-DE" sz="3200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</a:br>
            <a:r>
              <a:rPr lang="de-DE" altLang="de-DE" sz="3200" b="1" i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Who </a:t>
            </a:r>
            <a:r>
              <a:rPr lang="de-DE" altLang="de-DE" sz="3200" b="1" i="1" dirty="0" err="1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can</a:t>
            </a:r>
            <a:r>
              <a:rPr lang="de-DE" altLang="de-DE" sz="3200" b="1" i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 </a:t>
            </a:r>
            <a:r>
              <a:rPr lang="de-DE" altLang="de-DE" sz="3200" b="1" i="1" dirty="0" err="1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help</a:t>
            </a:r>
            <a:r>
              <a:rPr lang="de-DE" altLang="de-DE" sz="3200" b="1" i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 </a:t>
            </a:r>
            <a:r>
              <a:rPr lang="de-DE" altLang="de-DE" sz="3200" b="1" i="1" dirty="0" err="1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you</a:t>
            </a:r>
            <a:r>
              <a:rPr lang="de-DE" altLang="de-DE" sz="3200" b="1" i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  <a:t>?</a:t>
            </a:r>
            <a:br>
              <a:rPr lang="de-DE" altLang="de-DE" sz="3200" b="1" dirty="0">
                <a:solidFill>
                  <a:schemeClr val="bg1"/>
                </a:solidFill>
                <a:latin typeface="Times New Roman" pitchFamily="18" charset="0"/>
                <a:cs typeface="Tahoma" pitchFamily="34" charset="0"/>
              </a:rPr>
            </a:br>
            <a:endParaRPr lang="de-DE" altLang="de-DE" sz="3200" b="1" i="1" dirty="0">
              <a:solidFill>
                <a:schemeClr val="bg1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>
          <a:xfrm>
            <a:off x="468313" y="100013"/>
            <a:ext cx="7056437" cy="1025525"/>
          </a:xfrm>
        </p:spPr>
        <p:txBody>
          <a:bodyPr/>
          <a:lstStyle/>
          <a:p>
            <a:pPr algn="ctr" eaLnBrk="1" hangingPunct="1"/>
            <a:r>
              <a:rPr lang="de-DE" altLang="de-DE" sz="3200" b="1" dirty="0">
                <a:solidFill>
                  <a:srgbClr val="FFFFFF"/>
                </a:solidFill>
                <a:cs typeface="Tahoma" pitchFamily="34" charset="0"/>
              </a:rPr>
              <a:t>Wer hilft euch weiter?</a:t>
            </a:r>
            <a:br>
              <a:rPr lang="de-DE" altLang="de-DE" sz="3200" b="1" dirty="0">
                <a:solidFill>
                  <a:srgbClr val="FFFFFF"/>
                </a:solidFill>
                <a:cs typeface="Tahoma" pitchFamily="34" charset="0"/>
              </a:rPr>
            </a:br>
            <a:r>
              <a:rPr lang="de-DE" altLang="de-DE" sz="3200" b="1" i="1" dirty="0">
                <a:solidFill>
                  <a:srgbClr val="FFFFFF"/>
                </a:solidFill>
                <a:cs typeface="Tahoma" pitchFamily="34" charset="0"/>
              </a:rPr>
              <a:t>Who </a:t>
            </a:r>
            <a:r>
              <a:rPr lang="de-DE" altLang="de-DE" sz="3200" b="1" i="1" dirty="0" err="1">
                <a:solidFill>
                  <a:srgbClr val="FFFFFF"/>
                </a:solidFill>
                <a:cs typeface="Tahoma" pitchFamily="34" charset="0"/>
              </a:rPr>
              <a:t>can</a:t>
            </a:r>
            <a:r>
              <a:rPr lang="de-DE" altLang="de-DE" sz="3200" b="1" i="1" dirty="0">
                <a:solidFill>
                  <a:srgbClr val="FFFFFF"/>
                </a:solidFill>
                <a:cs typeface="Tahoma" pitchFamily="34" charset="0"/>
              </a:rPr>
              <a:t> </a:t>
            </a:r>
            <a:r>
              <a:rPr lang="de-DE" altLang="de-DE" sz="3200" b="1" i="1" dirty="0" err="1">
                <a:solidFill>
                  <a:srgbClr val="FFFFFF"/>
                </a:solidFill>
                <a:cs typeface="Tahoma" pitchFamily="34" charset="0"/>
              </a:rPr>
              <a:t>help</a:t>
            </a:r>
            <a:r>
              <a:rPr lang="de-DE" altLang="de-DE" sz="3200" b="1" i="1" dirty="0">
                <a:solidFill>
                  <a:srgbClr val="FFFFFF"/>
                </a:solidFill>
                <a:cs typeface="Tahoma" pitchFamily="34" charset="0"/>
              </a:rPr>
              <a:t> </a:t>
            </a:r>
            <a:r>
              <a:rPr lang="de-DE" altLang="de-DE" sz="3200" b="1" i="1" dirty="0" err="1">
                <a:solidFill>
                  <a:srgbClr val="FFFFFF"/>
                </a:solidFill>
                <a:cs typeface="Tahoma" pitchFamily="34" charset="0"/>
              </a:rPr>
              <a:t>you</a:t>
            </a:r>
            <a:r>
              <a:rPr lang="de-DE" altLang="de-DE" sz="3200" b="1" i="1" dirty="0">
                <a:solidFill>
                  <a:srgbClr val="FFFFFF"/>
                </a:solidFill>
                <a:cs typeface="Tahoma" pitchFamily="34" charset="0"/>
              </a:rPr>
              <a:t>?</a:t>
            </a:r>
            <a:br>
              <a:rPr lang="de-DE" altLang="de-DE" sz="3200" b="1" i="1" dirty="0">
                <a:solidFill>
                  <a:srgbClr val="FFFFFF"/>
                </a:solidFill>
                <a:cs typeface="Tahoma" pitchFamily="34" charset="0"/>
              </a:rPr>
            </a:br>
            <a:br>
              <a:rPr lang="de-DE" altLang="de-DE" b="1" dirty="0">
                <a:effectLst>
                  <a:outerShdw blurRad="38100" dist="38100" dir="2700000" algn="tl">
                    <a:srgbClr val="C0C0C0"/>
                  </a:outerShdw>
                </a:effectLst>
                <a:cs typeface="Tahoma" pitchFamily="34" charset="0"/>
              </a:rPr>
            </a:br>
            <a:endParaRPr lang="de-DE" altLang="de-DE" b="1" dirty="0">
              <a:effectLst>
                <a:outerShdw blurRad="38100" dist="38100" dir="2700000" algn="tl">
                  <a:srgbClr val="C0C0C0"/>
                </a:outerShdw>
              </a:effectLst>
              <a:cs typeface="Tahoma" pitchFamily="34" charset="0"/>
            </a:endParaRPr>
          </a:p>
        </p:txBody>
      </p:sp>
      <p:sp>
        <p:nvSpPr>
          <p:cNvPr id="10243" name="Symbol zastępczy zawartości 2"/>
          <p:cNvSpPr>
            <a:spLocks noGrp="1"/>
          </p:cNvSpPr>
          <p:nvPr>
            <p:ph idx="1"/>
          </p:nvPr>
        </p:nvSpPr>
        <p:spPr>
          <a:xfrm>
            <a:off x="319088" y="1268413"/>
            <a:ext cx="7997328" cy="51133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b="1" u="sng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>
                <a:srgbClr val="CCCCCC"/>
              </a:buClr>
              <a:buFont typeface="Wingdings" pitchFamily="2" charset="2"/>
              <a:buNone/>
            </a:pPr>
            <a:r>
              <a:rPr lang="de-DE" altLang="de-DE" b="1" dirty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ERASMUS Beauftragter / </a:t>
            </a:r>
            <a:r>
              <a:rPr lang="de-DE" altLang="de-DE" b="1" i="1" dirty="0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ERASMUS </a:t>
            </a:r>
            <a:r>
              <a:rPr lang="de-DE" altLang="de-DE" b="1" i="1" dirty="0" err="1">
                <a:solidFill>
                  <a:schemeClr val="accent2"/>
                </a:solidFill>
                <a:latin typeface="Calibri" pitchFamily="34" charset="0"/>
                <a:cs typeface="Times New Roman" pitchFamily="18" charset="0"/>
              </a:rPr>
              <a:t>Coordinator</a:t>
            </a:r>
            <a:endParaRPr lang="de-DE" altLang="de-DE" b="1" i="1" dirty="0">
              <a:solidFill>
                <a:schemeClr val="accent2"/>
              </a:solidFill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Clr>
                <a:srgbClr val="CCCCCC"/>
              </a:buClr>
              <a:buFont typeface="Wingdings" pitchFamily="2" charset="2"/>
              <a:buNone/>
            </a:pPr>
            <a:endParaRPr lang="de-DE" altLang="de-DE" sz="2000" b="1" i="1" u="sng" dirty="0">
              <a:solidFill>
                <a:schemeClr val="accent2"/>
              </a:solidFill>
              <a:latin typeface="Calibri" pitchFamily="34" charset="0"/>
              <a:cs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400" b="1" dirty="0">
                <a:latin typeface="Calibri" pitchFamily="34" charset="0"/>
              </a:rPr>
              <a:t>Ulrich </a:t>
            </a:r>
            <a:r>
              <a:rPr lang="de-DE" altLang="de-DE" sz="2400" b="1" dirty="0" err="1">
                <a:latin typeface="Calibri" pitchFamily="34" charset="0"/>
              </a:rPr>
              <a:t>Eckelt</a:t>
            </a:r>
            <a:endParaRPr lang="de-DE" altLang="de-DE" sz="2400" b="1" dirty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b="1" dirty="0">
              <a:solidFill>
                <a:schemeClr val="accent2"/>
              </a:solidFill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Adresse / </a:t>
            </a:r>
            <a:r>
              <a:rPr lang="de-DE" altLang="de-DE" sz="2000" b="1" i="1" dirty="0" err="1">
                <a:solidFill>
                  <a:schemeClr val="accent2"/>
                </a:solidFill>
                <a:latin typeface="Calibri" pitchFamily="34" charset="0"/>
              </a:rPr>
              <a:t>address</a:t>
            </a:r>
            <a:r>
              <a:rPr lang="de-DE" altLang="de-DE" sz="2000" b="1" i="1" dirty="0">
                <a:solidFill>
                  <a:schemeClr val="accent2"/>
                </a:solidFill>
                <a:latin typeface="Calibri" pitchFamily="34" charset="0"/>
              </a:rPr>
              <a:t>: </a:t>
            </a:r>
            <a:r>
              <a:rPr lang="de-DE" altLang="de-DE" sz="2000" dirty="0" err="1">
                <a:latin typeface="Calibri" pitchFamily="34" charset="0"/>
              </a:rPr>
              <a:t>Sedanstraße</a:t>
            </a:r>
            <a:r>
              <a:rPr lang="de-DE" altLang="de-DE" sz="2000" dirty="0">
                <a:latin typeface="Calibri" pitchFamily="34" charset="0"/>
              </a:rPr>
              <a:t> 6, 2. OG, Raum 02024 / </a:t>
            </a:r>
            <a:r>
              <a:rPr lang="de-DE" altLang="de-DE" sz="1800" i="1" dirty="0">
                <a:latin typeface="Calibri" pitchFamily="34" charset="0"/>
              </a:rPr>
              <a:t>2nd </a:t>
            </a:r>
            <a:r>
              <a:rPr lang="de-DE" altLang="de-DE" sz="1800" i="1" dirty="0" err="1">
                <a:latin typeface="Calibri" pitchFamily="34" charset="0"/>
              </a:rPr>
              <a:t>floor</a:t>
            </a:r>
            <a:r>
              <a:rPr lang="de-DE" altLang="de-DE" sz="1800" i="1" dirty="0">
                <a:latin typeface="Calibri" pitchFamily="34" charset="0"/>
              </a:rPr>
              <a:t>, </a:t>
            </a:r>
            <a:r>
              <a:rPr lang="de-DE" altLang="de-DE" sz="1800" i="1" dirty="0" err="1">
                <a:latin typeface="Calibri" pitchFamily="34" charset="0"/>
              </a:rPr>
              <a:t>room</a:t>
            </a:r>
            <a:r>
              <a:rPr lang="de-DE" altLang="de-DE" sz="1800" i="1" dirty="0">
                <a:latin typeface="Calibri" pitchFamily="34" charset="0"/>
              </a:rPr>
              <a:t> 02024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Tel./ </a:t>
            </a:r>
            <a:r>
              <a:rPr lang="de-DE" altLang="de-DE" sz="2000" b="1" i="1" dirty="0" err="1">
                <a:solidFill>
                  <a:schemeClr val="accent2"/>
                </a:solidFill>
                <a:latin typeface="Calibri" pitchFamily="34" charset="0"/>
              </a:rPr>
              <a:t>phone</a:t>
            </a:r>
            <a:r>
              <a:rPr lang="de-DE" altLang="de-DE" sz="2000" b="1" i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chemeClr val="accent2"/>
                </a:solidFill>
                <a:latin typeface="Calibri" pitchFamily="34" charset="0"/>
              </a:rPr>
              <a:t>number</a:t>
            </a: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:  </a:t>
            </a:r>
            <a:r>
              <a:rPr lang="de-DE" altLang="de-DE" sz="2000" dirty="0">
                <a:latin typeface="Calibri" pitchFamily="34" charset="0"/>
              </a:rPr>
              <a:t>(0761)203-4269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E-Mail / </a:t>
            </a:r>
            <a:r>
              <a:rPr lang="de-DE" altLang="de-DE" sz="2000" b="1" i="1" dirty="0">
                <a:solidFill>
                  <a:schemeClr val="accent2"/>
                </a:solidFill>
                <a:latin typeface="Calibri" pitchFamily="34" charset="0"/>
              </a:rPr>
              <a:t>email:</a:t>
            </a:r>
            <a:r>
              <a:rPr lang="de-DE" altLang="de-DE" sz="2000" dirty="0">
                <a:latin typeface="Calibri" pitchFamily="34" charset="0"/>
              </a:rPr>
              <a:t>	</a:t>
            </a:r>
            <a:r>
              <a:rPr lang="de-DE" altLang="de-DE" sz="2000" b="1" dirty="0">
                <a:latin typeface="Calibri" pitchFamily="34" charset="0"/>
                <a:hlinkClick r:id="rId3"/>
              </a:rPr>
              <a:t>ulrich.eckelt@zv.uni-freiburg.de</a:t>
            </a:r>
            <a:endParaRPr lang="de-DE" altLang="de-DE" sz="2000" b="1" dirty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Sprechzeiten / </a:t>
            </a:r>
            <a:r>
              <a:rPr lang="de-DE" altLang="de-DE" sz="2000" b="1" i="1" dirty="0" err="1">
                <a:solidFill>
                  <a:schemeClr val="accent2"/>
                </a:solidFill>
                <a:latin typeface="Calibri" pitchFamily="34" charset="0"/>
              </a:rPr>
              <a:t>office</a:t>
            </a:r>
            <a:r>
              <a:rPr lang="de-DE" altLang="de-DE" sz="2000" b="1" i="1" dirty="0">
                <a:solidFill>
                  <a:schemeClr val="accent2"/>
                </a:solidFill>
                <a:latin typeface="Calibri" pitchFamily="34" charset="0"/>
              </a:rPr>
              <a:t> </a:t>
            </a:r>
            <a:r>
              <a:rPr lang="de-DE" altLang="de-DE" sz="2000" b="1" i="1" dirty="0" err="1">
                <a:solidFill>
                  <a:schemeClr val="accent2"/>
                </a:solidFill>
                <a:latin typeface="Calibri" pitchFamily="34" charset="0"/>
              </a:rPr>
              <a:t>hours</a:t>
            </a:r>
            <a:r>
              <a:rPr lang="de-DE" altLang="de-DE" sz="2000" b="1" dirty="0">
                <a:solidFill>
                  <a:schemeClr val="accent2"/>
                </a:solidFill>
                <a:latin typeface="Calibri" pitchFamily="34" charset="0"/>
              </a:rPr>
              <a:t>: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dirty="0">
                <a:latin typeface="Calibri" pitchFamily="34" charset="0"/>
              </a:rPr>
              <a:t>Montag, Dienstag, Donnerstag 09.00 – 12.00 Uhr </a:t>
            </a:r>
          </a:p>
          <a:p>
            <a:pPr lvl="1" algn="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1800" i="1" dirty="0" err="1">
                <a:latin typeface="Calibri" pitchFamily="34" charset="0"/>
              </a:rPr>
              <a:t>Monday</a:t>
            </a:r>
            <a:r>
              <a:rPr lang="de-DE" altLang="de-DE" sz="1800" i="1" dirty="0">
                <a:latin typeface="Calibri" pitchFamily="34" charset="0"/>
              </a:rPr>
              <a:t>, </a:t>
            </a:r>
            <a:r>
              <a:rPr lang="de-DE" altLang="de-DE" sz="1800" i="1" dirty="0" err="1">
                <a:latin typeface="Calibri" pitchFamily="34" charset="0"/>
              </a:rPr>
              <a:t>Tuesday</a:t>
            </a:r>
            <a:r>
              <a:rPr lang="de-DE" altLang="de-DE" sz="1800" i="1" dirty="0">
                <a:latin typeface="Calibri" pitchFamily="34" charset="0"/>
              </a:rPr>
              <a:t>, </a:t>
            </a:r>
            <a:r>
              <a:rPr lang="de-DE" altLang="de-DE" sz="1800" i="1" dirty="0" err="1">
                <a:latin typeface="Calibri" pitchFamily="34" charset="0"/>
              </a:rPr>
              <a:t>Thursday</a:t>
            </a:r>
            <a:r>
              <a:rPr lang="de-DE" altLang="de-DE" sz="1800" i="1" dirty="0">
                <a:latin typeface="Calibri" pitchFamily="34" charset="0"/>
              </a:rPr>
              <a:t> 9 – 12 a.m</a:t>
            </a:r>
            <a:r>
              <a:rPr lang="de-DE" altLang="de-DE" sz="1600" i="1" dirty="0">
                <a:latin typeface="Calibri" pitchFamily="34" charset="0"/>
              </a:rPr>
              <a:t>.</a:t>
            </a:r>
          </a:p>
          <a:p>
            <a:pPr lvl="1" algn="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600" i="1" dirty="0">
              <a:latin typeface="Calibri" pitchFamily="34" charset="0"/>
            </a:endParaRP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000" dirty="0">
                <a:latin typeface="Calibri" pitchFamily="34" charset="0"/>
              </a:rPr>
              <a:t>Dienstag und Donnerstag 14.00 – 16.00Uhr</a:t>
            </a:r>
          </a:p>
          <a:p>
            <a:pPr lvl="1" algn="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1800" i="1" dirty="0" err="1">
                <a:latin typeface="Calibri" pitchFamily="34" charset="0"/>
              </a:rPr>
              <a:t>Tuesday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and</a:t>
            </a:r>
            <a:r>
              <a:rPr lang="de-DE" altLang="de-DE" sz="1800" i="1" dirty="0">
                <a:latin typeface="Calibri" pitchFamily="34" charset="0"/>
              </a:rPr>
              <a:t> </a:t>
            </a:r>
            <a:r>
              <a:rPr lang="de-DE" altLang="de-DE" sz="1800" i="1" dirty="0" err="1">
                <a:latin typeface="Calibri" pitchFamily="34" charset="0"/>
              </a:rPr>
              <a:t>Thursday</a:t>
            </a:r>
            <a:r>
              <a:rPr lang="de-DE" altLang="de-DE" sz="1800" i="1" dirty="0">
                <a:latin typeface="Calibri" pitchFamily="34" charset="0"/>
              </a:rPr>
              <a:t> 2 – 4 p.m.</a:t>
            </a: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400" b="1" dirty="0">
              <a:solidFill>
                <a:srgbClr val="682268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400" b="1" dirty="0">
              <a:solidFill>
                <a:srgbClr val="682268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400" b="1" dirty="0">
              <a:solidFill>
                <a:srgbClr val="682268"/>
              </a:solidFill>
            </a:endParaRP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1400" b="1" dirty="0">
              <a:solidFill>
                <a:srgbClr val="682268"/>
              </a:solidFill>
            </a:endParaRPr>
          </a:p>
          <a:p>
            <a:pPr algn="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b="1" dirty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de-DE" altLang="de-DE" sz="2000" b="1" u="sng" dirty="0">
              <a:latin typeface="Times New Roman" pitchFamily="18" charset="0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de-DE" altLang="de-DE" b="1"/>
              <a:t>Bibliotheken </a:t>
            </a:r>
            <a:r>
              <a:rPr lang="de-DE" altLang="de-DE" b="1" i="1"/>
              <a:t>/ Libraries</a:t>
            </a:r>
          </a:p>
        </p:txBody>
      </p:sp>
      <p:sp>
        <p:nvSpPr>
          <p:cNvPr id="10243" name="Symbol zastępczy zawartości 2"/>
          <p:cNvSpPr>
            <a:spLocks noGrp="1"/>
          </p:cNvSpPr>
          <p:nvPr>
            <p:ph idx="1"/>
          </p:nvPr>
        </p:nvSpPr>
        <p:spPr>
          <a:xfrm>
            <a:off x="252413" y="1273494"/>
            <a:ext cx="7704137" cy="3457575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2400" b="1" dirty="0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Universitätsbibliothek / </a:t>
            </a:r>
            <a:r>
              <a:rPr lang="de-DE" altLang="de-DE" sz="2400" b="1" i="1" dirty="0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University Libraries</a:t>
            </a:r>
            <a:r>
              <a:rPr lang="de-DE" altLang="de-DE" sz="2400" b="1" dirty="0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(UB)</a:t>
            </a:r>
          </a:p>
          <a:p>
            <a:pPr eaLnBrk="1" hangingPunct="1">
              <a:spcBef>
                <a:spcPct val="0"/>
              </a:spcBef>
            </a:pP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UB / </a:t>
            </a:r>
            <a:r>
              <a:rPr lang="de-DE" altLang="de-DE" sz="20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university</a:t>
            </a: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library</a:t>
            </a: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en-GB" alt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OPEN: </a:t>
            </a:r>
            <a: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8:00 – 24:00, </a:t>
            </a:r>
            <a:b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Anmeldung über </a:t>
            </a:r>
            <a:r>
              <a:rPr lang="de-DE" altLang="de-DE" sz="20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HISinOne</a:t>
            </a:r>
            <a:r>
              <a:rPr lang="en-US" altLang="de-DE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alt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/ registration</a:t>
            </a:r>
            <a:br>
              <a:rPr lang="en-US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www.ub.uni-freiburg.de</a:t>
            </a:r>
            <a:endParaRPr lang="de-DE" altLang="de-DE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de-DE" altLang="de-DE" sz="2000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Fachbibliotheken </a:t>
            </a:r>
            <a:r>
              <a:rPr lang="en-US" altLang="de-DE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/ Specialized libraries</a:t>
            </a:r>
            <a:br>
              <a:rPr lang="en-US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altLang="de-DE" sz="1800" dirty="0">
                <a:latin typeface="Calibri" pitchFamily="34" charset="0"/>
                <a:ea typeface="Calibri" pitchFamily="34" charset="0"/>
                <a:cs typeface="Calibri" pitchFamily="34" charset="0"/>
                <a:hlinkClick r:id="rId4"/>
              </a:rPr>
              <a:t>https://www.ub.uni-freiburg.de/en/locations/campus-libraries/</a:t>
            </a:r>
            <a:r>
              <a:rPr lang="en-US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endParaRPr lang="en-US" altLang="de-DE" sz="1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Computer Pools </a:t>
            </a:r>
            <a:r>
              <a:rPr lang="de-DE" altLang="de-DE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/ </a:t>
            </a:r>
            <a: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Computer </a:t>
            </a:r>
            <a:r>
              <a:rPr lang="de-DE" altLang="de-DE" sz="20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labs</a:t>
            </a:r>
            <a:br>
              <a:rPr lang="de-DE" altLang="de-DE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1800" i="1" dirty="0">
                <a:latin typeface="Calibri" pitchFamily="34" charset="0"/>
                <a:ea typeface="Calibri" pitchFamily="34" charset="0"/>
                <a:cs typeface="Calibri" pitchFamily="34" charset="0"/>
                <a:hlinkClick r:id="rId5"/>
              </a:rPr>
              <a:t>https://www.rz.uni-freiburg.de/services/pc/pcpools?set_language=de</a:t>
            </a:r>
            <a:r>
              <a:rPr lang="de-DE" altLang="de-DE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endParaRPr lang="de-DE" altLang="de-DE" sz="1800" dirty="0">
              <a:latin typeface="Calibri" pitchFamily="34" charset="0"/>
              <a:ea typeface="Calibri" pitchFamily="34" charset="0"/>
              <a:cs typeface="Calibri" pitchFamily="34" charset="0"/>
              <a:hlinkClick r:id="rId3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buClr>
                <a:srgbClr val="CCCCCC"/>
              </a:buClr>
              <a:buFont typeface="Wingdings" pitchFamily="2" charset="2"/>
              <a:buNone/>
            </a:pPr>
            <a:r>
              <a:rPr lang="de-DE" altLang="de-DE" sz="2400" b="1" dirty="0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Stadtbibliothek / </a:t>
            </a:r>
            <a:r>
              <a:rPr lang="de-DE" altLang="de-DE" sz="2400" b="1" i="1" dirty="0" err="1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public</a:t>
            </a:r>
            <a:r>
              <a:rPr lang="de-DE" altLang="de-DE" sz="2400" b="1" i="1" dirty="0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b="1" i="1" dirty="0" err="1">
                <a:solidFill>
                  <a:srgbClr val="00428A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library</a:t>
            </a:r>
            <a:endParaRPr lang="de-DE" altLang="de-DE" sz="2400" b="1" i="1" dirty="0">
              <a:solidFill>
                <a:srgbClr val="00428A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indent="0" eaLnBrk="1" hangingPunct="1">
              <a:buClr>
                <a:srgbClr val="CCCCCC"/>
              </a:buClr>
              <a:buNone/>
            </a:pPr>
            <a: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Münsterplatz 17 </a:t>
            </a:r>
            <a:br>
              <a:rPr lang="de-DE" altLang="de-DE" sz="2000" dirty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de-DE" altLang="de-DE" sz="1800" dirty="0">
                <a:latin typeface="Calibri" pitchFamily="34" charset="0"/>
                <a:ea typeface="Calibri" pitchFamily="34" charset="0"/>
                <a:cs typeface="Calibri" pitchFamily="34" charset="0"/>
                <a:hlinkClick r:id="rId6"/>
              </a:rPr>
              <a:t>http://www.freiburg.de/pb/,Lde/266131.html</a:t>
            </a:r>
            <a:endParaRPr lang="de-DE" altLang="de-DE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/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endParaRPr lang="de-DE" altLang="de-DE" sz="2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16388" name="Picture 10" descr="Die neue Universitätsbibliothek Freiburg"/>
          <p:cNvPicPr>
            <a:picLocks noChangeAspect="1" noChangeArrowheads="1"/>
          </p:cNvPicPr>
          <p:nvPr/>
        </p:nvPicPr>
        <p:blipFill rotWithShape="1">
          <a:blip r:embed="rId7"/>
          <a:srcRect b="7875"/>
          <a:stretch/>
        </p:blipFill>
        <p:spPr bwMode="auto">
          <a:xfrm>
            <a:off x="5174821" y="1656387"/>
            <a:ext cx="2958285" cy="1525280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  <p:pic>
        <p:nvPicPr>
          <p:cNvPr id="1026" name="Picture 2" descr="C:\Users\unikos\Pictures\Lizensfreie Bilder für Powerpoint\472px-Freiburger_Münster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9"/>
          <a:stretch/>
        </p:blipFill>
        <p:spPr bwMode="auto">
          <a:xfrm>
            <a:off x="5920677" y="4384477"/>
            <a:ext cx="2122872" cy="24735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estreifter Pfeil nach rechts 4"/>
          <p:cNvSpPr/>
          <p:nvPr/>
        </p:nvSpPr>
        <p:spPr>
          <a:xfrm rot="11235724">
            <a:off x="6541872" y="5689814"/>
            <a:ext cx="1233487" cy="484188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zawartości 2"/>
          <p:cNvSpPr>
            <a:spLocks noGrp="1"/>
          </p:cNvSpPr>
          <p:nvPr>
            <p:ph idx="1"/>
          </p:nvPr>
        </p:nvSpPr>
        <p:spPr>
          <a:xfrm>
            <a:off x="323850" y="1266825"/>
            <a:ext cx="7367587" cy="2809875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de-DE" altLang="de-DE" sz="2000" b="1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2000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Mensa </a:t>
            </a:r>
            <a:r>
              <a:rPr lang="de-DE" altLang="de-DE" sz="2000" b="1" dirty="0" err="1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Rempartstr</a:t>
            </a:r>
            <a:r>
              <a:rPr lang="de-DE" altLang="de-DE" sz="2000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., Mensa Institutsviertel, Mensa Flugplatz, Mensa Pädagogische Hochschule, </a:t>
            </a:r>
            <a:r>
              <a:rPr lang="de-DE" altLang="de-DE" sz="2000" b="1" dirty="0" err="1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MusiKantine</a:t>
            </a:r>
            <a:r>
              <a:rPr lang="de-DE" altLang="de-DE" sz="2000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>
              <a:spcBef>
                <a:spcPct val="0"/>
              </a:spcBef>
            </a:pPr>
            <a:endParaRPr lang="de-DE" altLang="de-DE" sz="800" b="1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de-DE" altLang="de-DE" sz="2400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Achtung</a:t>
            </a:r>
            <a:r>
              <a:rPr lang="de-DE" altLang="de-DE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: </a:t>
            </a:r>
            <a:r>
              <a:rPr lang="de-DE" altLang="de-DE" sz="2400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Unikarte</a:t>
            </a:r>
            <a:r>
              <a:rPr lang="de-DE" altLang="de-DE" sz="2400" dirty="0">
                <a:latin typeface="Calibri" pitchFamily="34" charset="0"/>
                <a:ea typeface="Calibri" pitchFamily="34" charset="0"/>
                <a:cs typeface="Calibri" pitchFamily="34" charset="0"/>
              </a:rPr>
              <a:t> oder Mensakarte nicht vergessen!</a:t>
            </a:r>
          </a:p>
          <a:p>
            <a:pPr algn="ctr">
              <a:spcBef>
                <a:spcPct val="0"/>
              </a:spcBef>
              <a:buNone/>
            </a:pPr>
            <a:r>
              <a:rPr lang="de-DE" altLang="de-DE" sz="2000" i="1" dirty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Attention: </a:t>
            </a:r>
            <a: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Take </a:t>
            </a:r>
            <a:r>
              <a:rPr lang="de-DE" altLang="de-DE" sz="20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your</a:t>
            </a:r>
            <a: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student</a:t>
            </a:r>
            <a: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ID </a:t>
            </a:r>
            <a:r>
              <a:rPr lang="de-DE" altLang="de-DE" sz="20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or</a:t>
            </a:r>
            <a: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Mensa Card </a:t>
            </a:r>
            <a:r>
              <a:rPr lang="de-DE" altLang="de-DE" sz="20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with</a:t>
            </a:r>
            <a: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you</a:t>
            </a:r>
            <a:r>
              <a:rPr lang="de-DE" altLang="de-DE" sz="20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!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 altLang="de-DE" sz="1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</a:pPr>
            <a:r>
              <a:rPr lang="de-DE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Zwischen 1,80€  und 3,30€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sz="1800" dirty="0">
                <a:latin typeface="Calibri" pitchFamily="34" charset="0"/>
                <a:ea typeface="Calibri" pitchFamily="34" charset="0"/>
                <a:cs typeface="Calibri" pitchFamily="34" charset="0"/>
              </a:rPr>
              <a:t>	</a:t>
            </a:r>
            <a:r>
              <a:rPr lang="de-DE" altLang="de-DE" sz="18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Between</a:t>
            </a:r>
            <a:r>
              <a:rPr lang="de-DE" altLang="de-DE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1,80€ </a:t>
            </a:r>
            <a:r>
              <a:rPr lang="de-DE" altLang="de-DE" sz="1800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to</a:t>
            </a:r>
            <a:r>
              <a:rPr lang="de-DE" altLang="de-DE" sz="1800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3,30€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 altLang="de-DE" sz="1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18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Mensa </a:t>
            </a:r>
            <a:r>
              <a:rPr lang="de-DE" altLang="de-DE" sz="1800" b="1" dirty="0" err="1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Rempartstr</a:t>
            </a:r>
            <a:r>
              <a:rPr lang="de-DE" altLang="de-DE" sz="18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. und Mensa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18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Institutsviertel bieten Essen zum 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sz="18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Mitnehmen / </a:t>
            </a:r>
            <a:r>
              <a:rPr lang="de-DE" altLang="de-DE" sz="1800" b="1" i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Take-Away 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 altLang="de-DE" sz="1800" b="1" dirty="0">
              <a:solidFill>
                <a:schemeClr val="accent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altLang="de-DE" sz="1800" b="1" dirty="0">
                <a:solidFill>
                  <a:schemeClr val="accent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Mo. – Fr.: 11:30 – 14:00 Uhr</a:t>
            </a: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 altLang="de-DE" sz="1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de-DE" altLang="de-DE" sz="1800" b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323850" y="53975"/>
            <a:ext cx="69119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Wingdings" pitchFamily="2" charset="2"/>
              <a:buNone/>
            </a:pPr>
            <a:r>
              <a:rPr lang="de-DE" altLang="de-DE" sz="3200" b="1" dirty="0">
                <a:solidFill>
                  <a:schemeClr val="bg1"/>
                </a:solidFill>
                <a:latin typeface="Times New Roman" pitchFamily="18" charset="0"/>
              </a:rPr>
              <a:t>Mensen </a:t>
            </a:r>
          </a:p>
          <a:p>
            <a:pPr algn="ctr" eaLnBrk="1" hangingPunct="1">
              <a:buFont typeface="Wingdings" pitchFamily="2" charset="2"/>
              <a:buNone/>
            </a:pPr>
            <a:r>
              <a:rPr lang="de-DE" altLang="de-DE" sz="3200" b="1" i="1" dirty="0">
                <a:solidFill>
                  <a:schemeClr val="bg1"/>
                </a:solidFill>
                <a:latin typeface="Times New Roman" pitchFamily="18" charset="0"/>
              </a:rPr>
              <a:t>Cafeteria</a:t>
            </a:r>
            <a:endParaRPr lang="de-DE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3558" name="Picture 9" descr="http://polpix.sueddeutsche.com/bild/1.1649032.1366022913/640x360/uni-universitaet-freiburg-mensa-kanti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7" y="3399589"/>
            <a:ext cx="4266341" cy="2398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-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-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  <a:defRPr/>
            </a:pPr>
            <a:r>
              <a:rPr lang="de-DE" sz="1600" dirty="0">
                <a:latin typeface="+mj-lt"/>
              </a:rPr>
              <a:t>Welcome Days Sommersemester 2021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566394" y="139466"/>
            <a:ext cx="7056437" cy="1042393"/>
          </a:xfrm>
        </p:spPr>
        <p:txBody>
          <a:bodyPr/>
          <a:lstStyle/>
          <a:p>
            <a:pPr algn="ctr"/>
            <a:r>
              <a:rPr lang="de-DE" altLang="de-DE" sz="3200" b="1" dirty="0"/>
              <a:t>Fahren mit der Uni-Karte </a:t>
            </a:r>
            <a:br>
              <a:rPr lang="de-DE" altLang="de-DE" sz="2800" dirty="0"/>
            </a:br>
            <a:r>
              <a:rPr lang="de-DE" altLang="de-DE" sz="2800" b="1" i="1" dirty="0"/>
              <a:t>Travel </a:t>
            </a:r>
            <a:r>
              <a:rPr lang="de-DE" altLang="de-DE" sz="2800" b="1" i="1" dirty="0" err="1"/>
              <a:t>with</a:t>
            </a:r>
            <a:r>
              <a:rPr lang="de-DE" altLang="de-DE" sz="2800" b="1" i="1" dirty="0"/>
              <a:t> Student ID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>
          <a:xfrm>
            <a:off x="748163" y="1472294"/>
            <a:ext cx="6692900" cy="5121275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de-DE" altLang="de-DE" sz="2400" b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Freie Fahrt täglich ab 19.00 Uhr bis 03.00 Uhr</a:t>
            </a:r>
          </a:p>
          <a:p>
            <a:pPr algn="ct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de-DE" altLang="de-DE" sz="2400" b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Travel </a:t>
            </a:r>
            <a:r>
              <a:rPr lang="de-DE" altLang="de-DE" sz="24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for</a:t>
            </a:r>
            <a:r>
              <a:rPr lang="de-DE" altLang="de-DE" sz="24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free</a:t>
            </a:r>
            <a:r>
              <a:rPr lang="de-DE" altLang="de-DE" sz="24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everyday</a:t>
            </a:r>
            <a:r>
              <a:rPr lang="de-DE" altLang="de-DE" sz="24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from</a:t>
            </a:r>
            <a:r>
              <a:rPr lang="de-DE" altLang="de-DE" sz="24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7 </a:t>
            </a:r>
            <a:r>
              <a:rPr lang="de-DE" altLang="de-DE" sz="24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pm</a:t>
            </a:r>
            <a:r>
              <a:rPr lang="de-DE" altLang="de-DE" sz="24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400" b="1" i="1" dirty="0" err="1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to</a:t>
            </a:r>
            <a:r>
              <a:rPr lang="de-DE" altLang="de-DE" sz="2400" b="1" i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3 am</a:t>
            </a:r>
          </a:p>
          <a:p>
            <a:pPr algn="ct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endParaRPr lang="de-DE" altLang="de-DE" sz="2400" b="1" i="1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de-DE" altLang="de-DE" sz="2000" b="1" dirty="0">
                <a:latin typeface="Calibri" pitchFamily="34" charset="0"/>
                <a:ea typeface="Calibri" pitchFamily="34" charset="0"/>
                <a:cs typeface="Calibri" pitchFamily="34" charset="0"/>
              </a:rPr>
              <a:t>mit den Bussen und Bahnen des RVF </a:t>
            </a:r>
          </a:p>
          <a:p>
            <a:pPr algn="ct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valid in </a:t>
            </a:r>
            <a:r>
              <a:rPr lang="de-DE" altLang="de-DE" sz="20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the</a:t>
            </a: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public</a:t>
            </a: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transport</a:t>
            </a: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of</a:t>
            </a: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altLang="de-DE" sz="2000" b="1" i="1" dirty="0" err="1">
                <a:latin typeface="Calibri" pitchFamily="34" charset="0"/>
                <a:ea typeface="Calibri" pitchFamily="34" charset="0"/>
                <a:cs typeface="Calibri" pitchFamily="34" charset="0"/>
              </a:rPr>
              <a:t>the</a:t>
            </a:r>
            <a:r>
              <a:rPr lang="de-DE" altLang="de-DE" sz="2000" b="1" i="1" dirty="0">
                <a:latin typeface="Calibri" pitchFamily="34" charset="0"/>
                <a:ea typeface="Calibri" pitchFamily="34" charset="0"/>
                <a:cs typeface="Calibri" pitchFamily="34" charset="0"/>
              </a:rPr>
              <a:t> RVF</a:t>
            </a:r>
          </a:p>
          <a:p>
            <a:pPr algn="ct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endParaRPr lang="de-DE" altLang="de-DE" sz="2400" b="1" i="1" dirty="0">
              <a:latin typeface="Calibri" pitchFamily="34" charset="0"/>
              <a:ea typeface="Calibri" pitchFamily="34" charset="0"/>
              <a:cs typeface="Calibri" pitchFamily="34" charset="0"/>
              <a:hlinkClick r:id="rId3"/>
            </a:endParaRPr>
          </a:p>
          <a:p>
            <a:pPr algn="ct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r>
              <a:rPr lang="de-DE" altLang="de-DE" sz="2000" b="1" dirty="0">
                <a:solidFill>
                  <a:srgbClr val="00B050"/>
                </a:solidFill>
                <a:latin typeface="Calibri" pitchFamily="34" charset="0"/>
                <a:ea typeface="Calibri" pitchFamily="34" charset="0"/>
                <a:cs typeface="Calibri" pitchFamily="34" charset="0"/>
                <a:hlinkClick r:id="rId3"/>
              </a:rPr>
              <a:t>www.vag-freiburg.de</a:t>
            </a:r>
            <a:endParaRPr lang="de-DE" altLang="de-DE" sz="2400" b="1" i="1" dirty="0">
              <a:solidFill>
                <a:srgbClr val="682268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endParaRPr lang="de-DE" altLang="de-DE" sz="1800" b="1" i="1" dirty="0">
              <a:solidFill>
                <a:srgbClr val="682268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endParaRPr lang="de-DE" altLang="de-DE" sz="1800" b="1" i="1" dirty="0">
              <a:solidFill>
                <a:srgbClr val="682268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endParaRPr lang="de-DE" altLang="de-DE" sz="1800" b="1" i="1" dirty="0">
              <a:solidFill>
                <a:srgbClr val="682268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endParaRPr lang="de-DE" altLang="de-DE" sz="1800" b="1" i="1" dirty="0">
              <a:solidFill>
                <a:srgbClr val="682268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endParaRPr lang="de-DE" altLang="de-DE" sz="1800" b="1" i="1" dirty="0">
              <a:solidFill>
                <a:srgbClr val="682268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endParaRPr lang="de-DE" altLang="de-DE" sz="1800" b="1" i="1" dirty="0">
              <a:solidFill>
                <a:srgbClr val="682268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endParaRPr lang="de-DE" altLang="de-DE" sz="1800" b="1" i="1" dirty="0">
              <a:solidFill>
                <a:srgbClr val="682268"/>
              </a:solidFill>
            </a:endParaRPr>
          </a:p>
          <a:p>
            <a:pPr algn="r" eaLnBrk="1" hangingPunct="1">
              <a:spcBef>
                <a:spcPct val="0"/>
              </a:spcBef>
              <a:buClrTx/>
              <a:buFont typeface="Wingdings" pitchFamily="2" charset="2"/>
              <a:buNone/>
            </a:pPr>
            <a:endParaRPr lang="de-DE" altLang="de-DE" sz="1800" b="1" i="1" dirty="0">
              <a:solidFill>
                <a:srgbClr val="682268"/>
              </a:solidFill>
            </a:endParaRPr>
          </a:p>
        </p:txBody>
      </p:sp>
      <p:sp>
        <p:nvSpPr>
          <p:cNvPr id="25604" name="Fußzeilenplatzhalt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de-DE" altLang="de-DE" sz="1600" dirty="0">
                <a:solidFill>
                  <a:schemeClr val="tx1"/>
                </a:solidFill>
                <a:latin typeface="+mj-lt"/>
                <a:ea typeface="Geneva"/>
                <a:cs typeface="Arial" pitchFamily="34" charset="0"/>
              </a:rPr>
              <a:t>Welcome Days Sommersemester 2021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99" y="4558506"/>
            <a:ext cx="706437" cy="7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4" b="10824"/>
          <a:stretch/>
        </p:blipFill>
        <p:spPr bwMode="auto">
          <a:xfrm>
            <a:off x="5010675" y="3957056"/>
            <a:ext cx="2684327" cy="230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Grafik 10"/>
          <p:cNvPicPr/>
          <p:nvPr/>
        </p:nvPicPr>
        <p:blipFill>
          <a:blip r:embed="rId6"/>
          <a:stretch>
            <a:fillRect/>
          </a:stretch>
        </p:blipFill>
        <p:spPr>
          <a:xfrm>
            <a:off x="611560" y="4137203"/>
            <a:ext cx="3391000" cy="212397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Folie 1&quot;/&gt;&lt;property id=&quot;20307&quot; value=&quot;256&quot;/&gt;&lt;/object&gt;&lt;object type=&quot;3&quot; unique_id=&quot;10005&quot;&gt;&lt;property id=&quot;20148&quot; value=&quot;5&quot;/&gt;&lt;property id=&quot;20300&quot; value=&quot;Folie 2 - &amp;quot;Testfolie&amp;quot;&quot;/&gt;&lt;property id=&quot;20307&quot; value=&quot;257&quot;/&gt;&lt;/object&gt;&lt;/object&gt;&lt;/object&gt;&lt;/database&gt;"/>
</p:tagLst>
</file>

<file path=ppt/theme/theme1.xml><?xml version="1.0" encoding="utf-8"?>
<a:theme xmlns:a="http://schemas.openxmlformats.org/drawingml/2006/main" name="Uni_Praesentation_E1_RGB">
  <a:themeElements>
    <a:clrScheme name="Uni_Praesentation_E1_RGB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CC"/>
      </a:accent1>
      <a:accent2>
        <a:srgbClr val="004A99"/>
      </a:accent2>
      <a:accent3>
        <a:srgbClr val="FFFFFF"/>
      </a:accent3>
      <a:accent4>
        <a:srgbClr val="000000"/>
      </a:accent4>
      <a:accent5>
        <a:srgbClr val="E2E2E2"/>
      </a:accent5>
      <a:accent6>
        <a:srgbClr val="00428A"/>
      </a:accent6>
      <a:hlink>
        <a:srgbClr val="5781BD"/>
      </a:hlink>
      <a:folHlink>
        <a:srgbClr val="C1002A"/>
      </a:folHlink>
    </a:clrScheme>
    <a:fontScheme name="Uni_Praesentation_E1_RGB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ni_Praesentation_E1_RGB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i_Praesentation_E1_RGB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i_Praesentation_E1_RGB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CC"/>
        </a:accent1>
        <a:accent2>
          <a:srgbClr val="004A99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428A"/>
        </a:accent6>
        <a:hlink>
          <a:srgbClr val="5781BD"/>
        </a:hlink>
        <a:folHlink>
          <a:srgbClr val="C1002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3008</Words>
  <Application>Microsoft Office PowerPoint</Application>
  <PresentationFormat>Bildschirmpräsentation (4:3)</PresentationFormat>
  <Paragraphs>444</Paragraphs>
  <Slides>30</Slides>
  <Notes>30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Wingdings</vt:lpstr>
      <vt:lpstr>Uni_Praesentation_E1_RGB</vt:lpstr>
      <vt:lpstr>PowerPoint-Präsentation</vt:lpstr>
      <vt:lpstr> Albert-Ludwigs-Universität Freiburg </vt:lpstr>
      <vt:lpstr>Albert-Ludwigs-Universität Freiburg</vt:lpstr>
      <vt:lpstr>Albert-Ludwigs-Universität Freiburg</vt:lpstr>
      <vt:lpstr>PowerPoint-Präsentation</vt:lpstr>
      <vt:lpstr>Wer hilft euch weiter? Who can help you?  </vt:lpstr>
      <vt:lpstr>Bibliotheken / Libraries</vt:lpstr>
      <vt:lpstr>PowerPoint-Präsentation</vt:lpstr>
      <vt:lpstr>Fahren mit der Uni-Karte  Travel with Student ID</vt:lpstr>
      <vt:lpstr>Fahren mit dem Semesterticket Travel with Semesterticket</vt:lpstr>
      <vt:lpstr>SemesterTicket </vt:lpstr>
      <vt:lpstr>Fakten zur aktuellen Corona-Lage /  facts about the current situation</vt:lpstr>
      <vt:lpstr>Informiert bleiben / Staying on top of relevant information </vt:lpstr>
      <vt:lpstr>Erfolgreich weiter studieren /  Staying on top of your studies </vt:lpstr>
      <vt:lpstr>Wo kann ich Freunde finden? Where can I make friends? </vt:lpstr>
      <vt:lpstr>Wo kann ich Freunde finden? Where can I make friends? </vt:lpstr>
      <vt:lpstr>Wo kann ich Freunde finden? Where can I make friends? </vt:lpstr>
      <vt:lpstr>Gesund bleiben / Stay healthy (Mental und körperlich / mentally and physically) </vt:lpstr>
      <vt:lpstr>Noch mehr Tipps / Some more tips </vt:lpstr>
      <vt:lpstr>Sport</vt:lpstr>
      <vt:lpstr>Suche nach professioneller Hilfe / Looking for professional support </vt:lpstr>
      <vt:lpstr>Finanzielles / Financial concerns </vt:lpstr>
      <vt:lpstr>Zukunftsplanung /  Planning for the future </vt:lpstr>
      <vt:lpstr>Haftpflichtversicherung  Indemnity Insurance</vt:lpstr>
      <vt:lpstr>Steuerliche Identifikationsnummer (IdNr) Tax Identification Number</vt:lpstr>
      <vt:lpstr>Rundfunkbeitrag Public Broadcasting License Fee</vt:lpstr>
      <vt:lpstr>Transport- und Reisemöglichkeiten Transport and Travelling</vt:lpstr>
      <vt:lpstr>Telefonieren und Surfen? Phonecalls and Internet?</vt:lpstr>
      <vt:lpstr>Letzte Tipps last tips</vt:lpstr>
      <vt:lpstr>Willkommen in Freiburg! Welcome to Freiburg!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Karo</dc:creator>
  <cp:lastModifiedBy>Lisa-Marie Moosmann</cp:lastModifiedBy>
  <cp:revision>662</cp:revision>
  <cp:lastPrinted>2018-04-03T10:48:29Z</cp:lastPrinted>
  <dcterms:created xsi:type="dcterms:W3CDTF">2010-09-30T16:52:45Z</dcterms:created>
  <dcterms:modified xsi:type="dcterms:W3CDTF">2021-04-12T13:56:46Z</dcterms:modified>
</cp:coreProperties>
</file>